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0942" y="4005064"/>
            <a:ext cx="7220970" cy="3257549"/>
          </a:xfrm>
        </p:spPr>
        <p:txBody>
          <a:bodyPr>
            <a:normAutofit fontScale="90000"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Поняття про ВВП. </a:t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Методи його розрахунку.</a:t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Показники системи національних рахунків.</a:t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izhevskinfo.ru/img/news/504x400_87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7373"/>
            <a:ext cx="3744417" cy="28083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9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Дефлятор</a:t>
            </a:r>
            <a:r>
              <a:rPr lang="uk-UA" dirty="0" smtClean="0"/>
              <a:t> ВВП =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6"/>
            <a:ext cx="8244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темп зростання номінального ВВП за рахунок цін в аналізованому році порівняно з попереднім.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5_image00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9567" y="404664"/>
            <a:ext cx="13906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13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8" y="116632"/>
            <a:ext cx="9133872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ВВП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Валовий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продукт)–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вираз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кінцевої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ВВП :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реалізовані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 ринку та набути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та продаж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межах одного року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3)ВВП-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кінцевого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, а значить до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 входить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проміжна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profi-forex.org/system/news/40_vv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253">
            <a:off x="4345467" y="1350524"/>
            <a:ext cx="2616660" cy="19563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8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648" y="-19846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Величина та динаміка ВВП залежать як від фізичних обсягів так і від рівня цін, які змінюються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37287"/>
              </p:ext>
            </p:extLst>
          </p:nvPr>
        </p:nvGraphicFramePr>
        <p:xfrm>
          <a:off x="2699792" y="1340768"/>
          <a:ext cx="412812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812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 розрахунку</a:t>
                      </a:r>
                      <a:r>
                        <a:rPr lang="uk-UA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ВВП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15889"/>
              </p:ext>
            </p:extLst>
          </p:nvPr>
        </p:nvGraphicFramePr>
        <p:xfrm>
          <a:off x="251519" y="2162553"/>
          <a:ext cx="8712969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9"/>
                <a:gridCol w="2088232"/>
                <a:gridCol w="2952328"/>
              </a:tblGrid>
              <a:tr h="701040">
                <a:tc>
                  <a:txBody>
                    <a:bodyPr/>
                    <a:lstStyle/>
                    <a:p>
                      <a:endParaRPr lang="uk-UA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За  доходами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За витратами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За сумою доданих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вартостей у окремих галузях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776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+ Валовий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прибуток , Змішаний дохід + (Податки – субсидії)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C+I+G+NX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Доданих вартостей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www.15min.lt/images/photos/616130/big/1228396649nuostoli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53" y="4077072"/>
            <a:ext cx="3793323" cy="2524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cs313326.vk.me/v313326372/b5ba/_sm0gDGBbI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9" t="10888" r="40346" b="28006"/>
          <a:stretch/>
        </p:blipFill>
        <p:spPr bwMode="auto">
          <a:xfrm rot="10800000">
            <a:off x="6164359" y="4149079"/>
            <a:ext cx="297964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673" y="25385"/>
            <a:ext cx="3541402" cy="711113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ВВП за доходами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cs313326.vk.me/v313326372/b5a6/7rJVY9FkqPw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435" r="32105" b="8355"/>
          <a:stretch/>
        </p:blipFill>
        <p:spPr bwMode="auto">
          <a:xfrm rot="16200000">
            <a:off x="6553731" y="-352270"/>
            <a:ext cx="2212614" cy="296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34766"/>
              </p:ext>
            </p:extLst>
          </p:nvPr>
        </p:nvGraphicFramePr>
        <p:xfrm>
          <a:off x="2177988" y="908720"/>
          <a:ext cx="392392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3928"/>
              </a:tblGrid>
              <a:tr h="896196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1-оплата</a:t>
                      </a:r>
                      <a:r>
                        <a:rPr lang="uk-UA" baseline="0" dirty="0" smtClean="0"/>
                        <a:t> найманих працівників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2-валовий прибуток , змішаний дохід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3-податки за винятком субсидій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 descr="http://cs313326.vk.me/v313326372/b5b0/sIi0FH31_N4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3" r="42983"/>
          <a:stretch/>
        </p:blipFill>
        <p:spPr bwMode="auto">
          <a:xfrm rot="16200000">
            <a:off x="479395" y="2095780"/>
            <a:ext cx="2226693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-176799" y="1890571"/>
            <a:ext cx="3541402" cy="71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ВВП за витратами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084"/>
              </p:ext>
            </p:extLst>
          </p:nvPr>
        </p:nvGraphicFramePr>
        <p:xfrm>
          <a:off x="-13005" y="4799296"/>
          <a:ext cx="2856813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681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1- споживання</a:t>
                      </a:r>
                      <a:r>
                        <a:rPr lang="uk-UA" baseline="0" dirty="0" smtClean="0"/>
                        <a:t> приватне 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2-споживання державне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3-валове нагромадження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4-чистий експорт товарів та послуг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2" name="Picture 6" descr="http://cs313326.vk.me/v313326372/b5ba/_sm0gDGBbI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5" t="11721" r="1" b="21272"/>
          <a:stretch/>
        </p:blipFill>
        <p:spPr bwMode="auto">
          <a:xfrm rot="10800000">
            <a:off x="3923928" y="3357901"/>
            <a:ext cx="2384339" cy="216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932040" y="3059866"/>
            <a:ext cx="3851920" cy="711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ВВП за доданою вартістю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2448272" cy="1138138"/>
          </a:xfrm>
        </p:spPr>
        <p:txBody>
          <a:bodyPr/>
          <a:lstStyle/>
          <a:p>
            <a:r>
              <a:rPr lang="uk-UA" dirty="0" smtClean="0"/>
              <a:t>Прибуток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06357" y="1249898"/>
            <a:ext cx="7835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2060848"/>
            <a:ext cx="25202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Прибуток одноосібних власників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716016" y="2093378"/>
            <a:ext cx="244827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Прибуток корпорацій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4167942"/>
            <a:ext cx="244827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Податок на прибуток підприємств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84068" y="5306080"/>
            <a:ext cx="2808312" cy="859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/>
              <a:t>Нерозподілений прибуток</a:t>
            </a:r>
            <a:endParaRPr lang="ru-RU" sz="28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588224" y="4149080"/>
            <a:ext cx="244827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Дивіденди акціонерам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1904" y="1249898"/>
            <a:ext cx="508248" cy="666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0890" y="4077776"/>
            <a:ext cx="508248" cy="666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164288" y="3333134"/>
            <a:ext cx="508248" cy="666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25559" y="3167541"/>
            <a:ext cx="508248" cy="666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rabota5.ru/photo/zarabotat-na-kurse-grivny-5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8462">
            <a:off x="346476" y="4308477"/>
            <a:ext cx="3209564" cy="2059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2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648" y="134076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Валовий національний дохід (ВНД)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–ураховує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й інші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звязки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, що складаються між країнами.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586823"/>
              </p:ext>
            </p:extLst>
          </p:nvPr>
        </p:nvGraphicFramePr>
        <p:xfrm>
          <a:off x="2627784" y="3356992"/>
          <a:ext cx="612068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68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ВНД=С+І+</a:t>
                      </a:r>
                      <a:r>
                        <a:rPr lang="en-US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G+NX+NI=</a:t>
                      </a:r>
                      <a: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ВВП+</a:t>
                      </a:r>
                      <a:r>
                        <a:rPr lang="en-US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– чисті факторні доходи </a:t>
                      </a:r>
                      <a:br>
                        <a:rPr lang="uk-UA" sz="3200" b="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6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ЧНП – чистий національний продукт - вартість товарів та послуг без урахування вартості використаних засобів виробництва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ЧНП=ВВП-А  , А – амортизація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НД- національний дохід –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який отримують власники наданих ресурсів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НД = Заробітна плата + Рента + Процент + Прибуток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120" y="3383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Номінальний ВВП- обсяг виробництва , виражений у поточних цінах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 номінальний ВВП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впливають 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Динаміка обсягу виробництва;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Динаміка зміни цін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40050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Номінальний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ВВП =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товару в поточному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товару в поточному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році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politkuhnya.net/_bl/103/052767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0316">
            <a:off x="5273824" y="1696304"/>
            <a:ext cx="2880320" cy="209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banker.ua/files/news/1180457941/thumb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4582">
            <a:off x="1014600" y="4413915"/>
            <a:ext cx="223224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6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Реальний ВВП – обсяг виробництва , виражений у незмінних цінах 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/>
              <a:t> </a:t>
            </a:r>
            <a:r>
              <a:rPr lang="ru-RU" b="1" dirty="0" err="1"/>
              <a:t>Реальний</a:t>
            </a:r>
            <a:r>
              <a:rPr lang="ru-RU" b="1" dirty="0"/>
              <a:t> ВВП =  </a:t>
            </a:r>
            <a:r>
              <a:rPr lang="ru-RU" b="1" dirty="0">
                <a:sym typeface="Symbol" pitchFamily="18" charset="2"/>
              </a:rPr>
              <a:t></a:t>
            </a:r>
            <a:r>
              <a:rPr lang="ru-RU" b="1" dirty="0"/>
              <a:t> </a:t>
            </a:r>
            <a:r>
              <a:rPr lang="en-US" b="1" i="1" dirty="0"/>
              <a:t>p</a:t>
            </a:r>
            <a:r>
              <a:rPr lang="ru-RU" b="1" i="1" baseline="-25000" dirty="0"/>
              <a:t>0</a:t>
            </a:r>
            <a:r>
              <a:rPr lang="en-US" b="1" i="1" dirty="0"/>
              <a:t>q</a:t>
            </a:r>
            <a:r>
              <a:rPr lang="en-US" b="1" i="1" baseline="-25000" dirty="0"/>
              <a:t>i</a:t>
            </a:r>
            <a:r>
              <a:rPr lang="ru-RU" b="1" dirty="0"/>
              <a:t>,</a:t>
            </a:r>
            <a:endParaRPr lang="ru-RU" dirty="0"/>
          </a:p>
          <a:p>
            <a:pPr algn="ctr"/>
            <a:endParaRPr lang="uk-UA" dirty="0"/>
          </a:p>
          <a:p>
            <a:pPr algn="ctr"/>
            <a:r>
              <a:rPr lang="en-US" i="1" dirty="0"/>
              <a:t>p</a:t>
            </a:r>
            <a:r>
              <a:rPr lang="ru-RU" i="1" baseline="-25000" dirty="0"/>
              <a:t>0</a:t>
            </a:r>
            <a:r>
              <a:rPr lang="ru-RU" dirty="0"/>
              <a:t> –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smtClean="0"/>
              <a:t>товару </a:t>
            </a:r>
            <a:r>
              <a:rPr lang="ru-RU" dirty="0"/>
              <a:t>в базисному </a:t>
            </a:r>
            <a:r>
              <a:rPr lang="ru-RU" dirty="0" err="1"/>
              <a:t>році</a:t>
            </a:r>
            <a:endParaRPr lang="ru-RU" dirty="0"/>
          </a:p>
          <a:p>
            <a:pPr algn="ctr"/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ru-RU" dirty="0"/>
              <a:t> –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smtClean="0"/>
              <a:t>товару </a:t>
            </a:r>
            <a:r>
              <a:rPr lang="ru-RU" dirty="0"/>
              <a:t>в поточному </a:t>
            </a:r>
            <a:r>
              <a:rPr lang="ru-RU" dirty="0" err="1"/>
              <a:t>році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9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218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Поняття про ВВП.  Методи його розрахунку. Показники системи національних рахунків.   </vt:lpstr>
      <vt:lpstr>Презентация PowerPoint</vt:lpstr>
      <vt:lpstr>Презентация PowerPoint</vt:lpstr>
      <vt:lpstr>ВВП за доходами</vt:lpstr>
      <vt:lpstr>Прибуток</vt:lpstr>
      <vt:lpstr>Валовий національний дохід (ВНД) –ураховує й інші звязки , що складаються між країнами. </vt:lpstr>
      <vt:lpstr>Презентация PowerPoint</vt:lpstr>
      <vt:lpstr>Номінальний ВВП- обсяг виробництва , виражений у поточних цінах </vt:lpstr>
      <vt:lpstr>Реальний ВВП – обсяг виробництва , виражений у незмінних цінах . </vt:lpstr>
      <vt:lpstr>Дефлятор ВВП 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ВВП. Методи його розрахунку .  </dc:title>
  <cp:lastModifiedBy>Дом-ПК</cp:lastModifiedBy>
  <cp:revision>12</cp:revision>
  <dcterms:modified xsi:type="dcterms:W3CDTF">2014-02-13T21:25:28Z</dcterms:modified>
</cp:coreProperties>
</file>