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8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1%8C%D0%B2%D1%96%D0%B2%D1%81%D1%8C%D0%BA%D0%B0_%D0%BE%D0%B1%D0%BB%D0%B0%D1%81%D1%82%D1%8C" TargetMode="External"/><Relationship Id="rId2" Type="http://schemas.openxmlformats.org/officeDocument/2006/relationships/hyperlink" Target="http://uk.wikipedia.org/wiki/%D0%AF%D0%B2%D0%BE%D1%80%D1%96%D0%B2%D1%81%D1%8C%D0%BA%D0%B8%D0%B9_%D1%80%D0%B0%D0%B9%D0%BE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://uk.wikipedia.org/wiki/%D0%A0%D0%BE%D0%B7%D1%82%D0%BE%D1%87%D1%87%D1%8F" TargetMode="External"/><Relationship Id="rId4" Type="http://schemas.openxmlformats.org/officeDocument/2006/relationships/hyperlink" Target="http://uk.wikipedia.org/wiki/198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5%D1%80%D0%B5%D1%89%D0%B8%D1%86%D1%8F_(%D1%81%D0%B5%D0%BB%D0%BE)" TargetMode="External"/><Relationship Id="rId13" Type="http://schemas.openxmlformats.org/officeDocument/2006/relationships/hyperlink" Target="http://uk.wikipedia.org/wiki/%D0%9B%D1%8C%D0%B2%D1%96%D0%B2" TargetMode="External"/><Relationship Id="rId3" Type="http://schemas.openxmlformats.org/officeDocument/2006/relationships/hyperlink" Target="http://uk.wikipedia.org/wiki/5_%D0%B6%D0%BE%D0%B2%D1%82%D0%BD%D1%8F" TargetMode="External"/><Relationship Id="rId7" Type="http://schemas.openxmlformats.org/officeDocument/2006/relationships/hyperlink" Target="http://uk.wikipedia.org/wiki/1978" TargetMode="External"/><Relationship Id="rId12" Type="http://schemas.openxmlformats.org/officeDocument/2006/relationships/hyperlink" Target="http://uk.wikipedia.org/wiki/%D0%AF%D0%B2%D0%BE%D1%80%D1%96%D0%B2" TargetMode="External"/><Relationship Id="rId2" Type="http://schemas.openxmlformats.org/officeDocument/2006/relationships/hyperlink" Target="http://uk.wikipedia.org/wiki/%D0%A0%D0%B0%D0%B4%D0%B0_%D0%9C%D1%96%D0%BD%D1%96%D1%81%D1%82%D1%80%D1%96%D0%B2_%D0%A3%D0%A0%D0%A1%D0%A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74" TargetMode="External"/><Relationship Id="rId11" Type="http://schemas.openxmlformats.org/officeDocument/2006/relationships/hyperlink" Target="http://uk.wikipedia.org/wiki/%D0%86%D0%B2%D0%B0%D0%BD%D0%BE-%D0%A4%D1%80%D0%B0%D0%BD%D0%BA%D0%BE%D0%B2%D0%B5" TargetMode="External"/><Relationship Id="rId5" Type="http://schemas.openxmlformats.org/officeDocument/2006/relationships/hyperlink" Target="http://uk.wikipedia.org/wiki/%D0%A1%D1%82%D1%80%D0%B0%D0%B4%D1%87" TargetMode="External"/><Relationship Id="rId15" Type="http://schemas.openxmlformats.org/officeDocument/2006/relationships/image" Target="../media/image4.png"/><Relationship Id="rId10" Type="http://schemas.openxmlformats.org/officeDocument/2006/relationships/hyperlink" Target="http://uk.wikipedia.org/wiki/%D0%9B%D1%96%D1%81%D0%BD%D0%B8%D1%86%D1%82%D0%B2%D0%BE" TargetMode="External"/><Relationship Id="rId4" Type="http://schemas.openxmlformats.org/officeDocument/2006/relationships/hyperlink" Target="http://uk.wikipedia.org/wiki/1984" TargetMode="External"/><Relationship Id="rId9" Type="http://schemas.openxmlformats.org/officeDocument/2006/relationships/hyperlink" Target="http://uk.wikipedia.org/wiki/%D0%A1%D1%82%D0%B0%D0%B2%D0%BA%D0%B8_(%D0%AF%D0%B2%D0%BE%D1%80%D1%96%D0%B2%D1%81%D1%8C%D0%BA%D0%B8%D0%B9_%D1%80%D0%B0%D0%B9%D0%BE%D0%BD)" TargetMode="External"/><Relationship Id="rId14" Type="http://schemas.openxmlformats.org/officeDocument/2006/relationships/hyperlink" Target="http://uk.wikipedia.org/wiki/%D0%AF%D0%B2%D0%BE%D1%80%D1%96%D0%B2%D1%81%D1%8C%D0%BA%D0%B8%D0%B9_%D0%BD%D0%B0%D1%86%D1%96%D0%BE%D0%BD%D0%B0%D0%BB%D1%8C%D0%BD%D0%B8%D0%B9_%D0%BF%D1%80%D0%B8%D1%80%D0%BE%D0%B4%D0%BD%D0%B8%D0%B9_%D0%BF%D0%B0%D1%80%D0%B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3%D0%BE%D0%BB%D0%BE%D0%B2%D0%BD%D0%B8%D0%B9_%D1%94%D0%B2%D1%80%D0%BE%D0%BF%D0%B5%D0%B9%D1%81%D1%8C%D0%BA%D0%B8%D0%B9_%D0%B2%D0%BE%D0%B4%D0%BE%D0%B4%D1%96%D0%BB" TargetMode="External"/><Relationship Id="rId13" Type="http://schemas.openxmlformats.org/officeDocument/2006/relationships/hyperlink" Target="http://uk.wikipedia.org/wiki/%D0%9C%D0%BE%D1%80%D0%B5" TargetMode="External"/><Relationship Id="rId3" Type="http://schemas.openxmlformats.org/officeDocument/2006/relationships/hyperlink" Target="http://uk.wikipedia.org/w/index.php?title=%D0%93%D0%BE%D1%81%D1%82%D1%80%D0%B8%D0%B9_%D0%93%D0%BE%D1%80%D0%B1&amp;action=edit&amp;redlink=1" TargetMode="External"/><Relationship Id="rId7" Type="http://schemas.openxmlformats.org/officeDocument/2006/relationships/hyperlink" Target="http://uk.wikipedia.org/wiki/%D0%A0%D0%BE%D0%B7%D1%82%D0%BE%D1%87%D1%87%D1%8F" TargetMode="External"/><Relationship Id="rId12" Type="http://schemas.openxmlformats.org/officeDocument/2006/relationships/hyperlink" Target="http://uk.wikipedia.org/wiki/%D0%94%D0%BD%D1%96%D1%81%D1%82%D0%B5%D1%80" TargetMode="External"/><Relationship Id="rId2" Type="http://schemas.openxmlformats.org/officeDocument/2006/relationships/hyperlink" Target="http://uk.wikipedia.org/w/index.php?title=%D0%A1%D0%B5%D1%80%D0%B5%D0%B4%D0%BD%D1%96%D0%B9_%D0%93%D0%BE%D1%80%D0%B1_(%D0%B3%D0%BE%D1%80%D0%B0)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F%D0%BD%D1%96%D0%B2%D1%81%D1%8C%D0%BA%D0%B8%D0%B9_%D1%81%D1%82%D0%B0%D0%B2" TargetMode="External"/><Relationship Id="rId11" Type="http://schemas.openxmlformats.org/officeDocument/2006/relationships/hyperlink" Target="http://uk.wikipedia.org/wiki/%D0%A7%D0%BE%D1%80%D0%BD%D0%B5_%D0%BC%D0%BE%D1%80%D0%B5" TargetMode="External"/><Relationship Id="rId5" Type="http://schemas.openxmlformats.org/officeDocument/2006/relationships/hyperlink" Target="http://uk.wikipedia.org/w/index.php?title=%D0%A1%D1%82%D0%B0%D0%B2%D1%87%D0%B0%D0%BD%D0%BA%D0%B0_(%D0%BF%D1%80%D0%B8%D1%82%D0%BE%D0%BA%D0%B0_%D0%92%D0%B5%D1%80%D0%B5%D1%89%D0%B8%D1%86%D1%96)&amp;action=edit&amp;redlink=1" TargetMode="External"/><Relationship Id="rId10" Type="http://schemas.openxmlformats.org/officeDocument/2006/relationships/hyperlink" Target="http://uk.wikipedia.org/wiki/%D0%92%D1%96%D1%81%D0%BB%D0%B0" TargetMode="External"/><Relationship Id="rId4" Type="http://schemas.openxmlformats.org/officeDocument/2006/relationships/hyperlink" Target="http://uk.wikipedia.org/wiki/%D0%92%D0%B5%D1%80%D0%B5%D1%89%D0%B8%D1%86%D1%8F_(%D1%80%D1%96%D1%87%D0%BA%D0%B0)" TargetMode="External"/><Relationship Id="rId9" Type="http://schemas.openxmlformats.org/officeDocument/2006/relationships/hyperlink" Target="http://uk.wikipedia.org/wiki/%D0%91%D0%B0%D0%BB%D1%82%D1%96%D0%B9%D1%81%D1%8C%D0%BA%D0%B5_%D0%BC%D0%BE%D1%80%D0%B5" TargetMode="External"/><Relationship Id="rId1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1%D0%B5%D1%80%D0%B5%D0%B7%D0%B0_%D0%BD%D0%B8%D0%B7%D1%8C%D0%BA%D0%B0&amp;action=edit&amp;redlink=1" TargetMode="External"/><Relationship Id="rId13" Type="http://schemas.openxmlformats.org/officeDocument/2006/relationships/hyperlink" Target="http://uk.wikipedia.org/wiki/%D0%AF%D0%BB%D0%B8%D1%86%D1%8F_%D0%B1%D1%96%D0%BB%D0%B0" TargetMode="External"/><Relationship Id="rId18" Type="http://schemas.openxmlformats.org/officeDocument/2006/relationships/hyperlink" Target="http://uk.wikipedia.org/wiki/%D0%91%D1%83%D0%BA_%D0%BB%D1%96%D1%81%D0%BE%D0%B2%D0%B8%D0%B9" TargetMode="External"/><Relationship Id="rId26" Type="http://schemas.openxmlformats.org/officeDocument/2006/relationships/hyperlink" Target="http://uk.wikipedia.org/wiki/%D0%A1%D0%B8%D0%BD%D1%8C%D0%BE-%D0%B7%D0%B5%D0%BB%D0%B5%D0%BD%D1%96_%D0%B2%D0%BE%D0%B4%D0%BE%D1%80%D0%BE%D1%81%D1%82%D1%96" TargetMode="External"/><Relationship Id="rId3" Type="http://schemas.openxmlformats.org/officeDocument/2006/relationships/hyperlink" Target="http://uk.wikipedia.org/wiki/%D0%94%D0%B5%D1%80%D0%B5%D0%B2%D0%B0" TargetMode="External"/><Relationship Id="rId21" Type="http://schemas.openxmlformats.org/officeDocument/2006/relationships/hyperlink" Target="http://uk.wikipedia.org/w/index.php?title=%D0%92%D0%B5%D1%80%D0%B1%D0%B0_%D0%BC%D0%B8%D1%80%D0%B7%D0%BE%D0%BB%D0%B8%D1%81%D1%82%D0%B0&amp;action=edit&amp;redlink=1" TargetMode="External"/><Relationship Id="rId7" Type="http://schemas.openxmlformats.org/officeDocument/2006/relationships/hyperlink" Target="http://uk.wikipedia.org/wiki/%D0%A6%D0%B5%D0%BD%D1%82%D1%80%D0%B0%D0%BB%D1%8C%D0%BD%D0%B0_%D0%84%D0%B2%D1%80%D0%BE%D0%BF%D0%B0" TargetMode="External"/><Relationship Id="rId12" Type="http://schemas.openxmlformats.org/officeDocument/2006/relationships/hyperlink" Target="http://uk.wikipedia.org/wiki/%D0%9F%D0%BE%D0%B4%D1%96%D0%BB%D0%BB%D1%8F" TargetMode="External"/><Relationship Id="rId17" Type="http://schemas.openxmlformats.org/officeDocument/2006/relationships/hyperlink" Target="http://uk.wikipedia.org/w/index.php?title=%D0%A4%D1%96%D0%B0%D0%BB%D0%BA%D0%B0_%D0%BF%D1%96%D0%B2%D0%BD%D1%96%D1%87%D0%BD%D0%B0&amp;action=edit&amp;redlink=1" TargetMode="External"/><Relationship Id="rId25" Type="http://schemas.openxmlformats.org/officeDocument/2006/relationships/hyperlink" Target="http://uk.wikipedia.org/wiki/%D0%9B%D0%B8%D1%88%D0%B0%D0%B9%D0%BD%D0%B8%D0%BA" TargetMode="External"/><Relationship Id="rId2" Type="http://schemas.openxmlformats.org/officeDocument/2006/relationships/hyperlink" Target="http://uk.wikipedia.org/wiki/%D0%97%D0%B0%D0%BF%D0%BE%D0%B2%D1%96%D0%B4%D0%BD%D0%B8%D0%BA" TargetMode="External"/><Relationship Id="rId16" Type="http://schemas.openxmlformats.org/officeDocument/2006/relationships/hyperlink" Target="http://uk.wikipedia.org/w/index.php?title=%D0%A4%D1%96%D0%B0%D0%BB%D0%BA%D0%B0_%D0%B1%D1%96%D0%BB%D0%B0&amp;action=edit&amp;redlink=1" TargetMode="External"/><Relationship Id="rId20" Type="http://schemas.openxmlformats.org/officeDocument/2006/relationships/hyperlink" Target="http://uk.wikipedia.org/wiki/%D0%91%D0%B0%D0%B3%D0%BD%D0%BE_%D0%B1%D0%BE%D0%BB%D0%BE%D1%82%D0%BD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5%D0%B2%D0%BE%D0%B9%D0%BD%D0%B8%D0%B9_%D0%BB%D1%96%D1%81" TargetMode="External"/><Relationship Id="rId11" Type="http://schemas.openxmlformats.org/officeDocument/2006/relationships/hyperlink" Target="http://uk.wikipedia.org/wiki/%D0%9F%D0%BE%D0%BB%D1%96%D1%81%D1%81%D1%8F" TargetMode="External"/><Relationship Id="rId24" Type="http://schemas.openxmlformats.org/officeDocument/2006/relationships/hyperlink" Target="http://uk.wikipedia.org/wiki/%D0%9C%D0%BE%D1%85%D0%BE%D0%BF%D0%BE%D0%B4%D1%96%D0%B1%D0%BD%D1%96" TargetMode="External"/><Relationship Id="rId5" Type="http://schemas.openxmlformats.org/officeDocument/2006/relationships/hyperlink" Target="http://uk.wikipedia.org/wiki/%D0%9B%D1%96%D1%81%D0%BE%D0%B2%D0%B8%D0%B9_%D0%BC%D0%B0%D1%81%D0%B8%D0%B2" TargetMode="External"/><Relationship Id="rId15" Type="http://schemas.openxmlformats.org/officeDocument/2006/relationships/hyperlink" Target="http://uk.wikipedia.org/wiki/%D0%92%D1%96%D0%BB%D1%8C%D1%85%D0%B0_%D1%81%D1%96%D1%80%D0%B0" TargetMode="External"/><Relationship Id="rId23" Type="http://schemas.openxmlformats.org/officeDocument/2006/relationships/hyperlink" Target="http://uk.wikipedia.org/wiki/%D0%A1%D1%83%D0%B4%D0%B8%D0%BD%D0%BD%D1%96_%D1%80%D0%BE%D1%81%D0%BB%D0%B8%D0%BD%D0%B8" TargetMode="External"/><Relationship Id="rId10" Type="http://schemas.openxmlformats.org/officeDocument/2006/relationships/hyperlink" Target="http://uk.wikipedia.org/wiki/%D0%9A%D0%B0%D1%80%D0%BF%D0%B0%D1%82%D0%B8" TargetMode="External"/><Relationship Id="rId19" Type="http://schemas.openxmlformats.org/officeDocument/2006/relationships/hyperlink" Target="http://uk.wikipedia.org/wiki/%D0%A0%D1%8F%D1%81%D1%82_%D0%BF%D0%BE%D1%80%D0%BE%D0%B6%D0%BD%D0%B8%D1%81%D1%82%D0%B8%D0%B9" TargetMode="External"/><Relationship Id="rId4" Type="http://schemas.openxmlformats.org/officeDocument/2006/relationships/hyperlink" Target="http://uk.wikipedia.org/wiki/%D0%A7%D0%B0%D0%B3%D0%B0%D1%80%D0%BD%D0%B8%D0%BA" TargetMode="External"/><Relationship Id="rId9" Type="http://schemas.openxmlformats.org/officeDocument/2006/relationships/hyperlink" Target="http://uk.wikipedia.org/w/index.php?title=%D0%92%D0%B5%D1%80%D0%B1%D0%B0_%D0%BB%D0%B0%D0%BF%D0%BB%D0%B0%D0%BD%D0%B4%D1%81%D1%8C%D0%BA%D0%B0&amp;action=edit&amp;redlink=1" TargetMode="External"/><Relationship Id="rId14" Type="http://schemas.openxmlformats.org/officeDocument/2006/relationships/hyperlink" Target="http://uk.wikipedia.org/wiki/%D0%AF%D0%BB%D1%96%D0%B2%D0%B5%D1%86%D1%8C_%D0%B7%D0%B2%D0%B8%D1%87%D0%B0%D0%B9%D0%BD%D0%B8%D0%B9" TargetMode="External"/><Relationship Id="rId22" Type="http://schemas.openxmlformats.org/officeDocument/2006/relationships/hyperlink" Target="http://uk.wikipedia.org/wiki/%D0%96%D1%83%D1%80%D0%B0%D0%B2%D0%BB%D0%B8%D0%BD%D0%B0_%D0%B1%D0%BE%D0%BB%D0%BE%D1%82%D0%BD%D0%B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0%D1%80%D0%BD%D0%B0_%D1%94%D0%B2%D1%80%D0%BE%D0%BF%D0%B5%D0%B9%D1%81%D1%8C%D0%BA%D0%B0" TargetMode="External"/><Relationship Id="rId13" Type="http://schemas.openxmlformats.org/officeDocument/2006/relationships/hyperlink" Target="http://uk.wikipedia.org/w/index.php?title=%D0%A2%D1%85%D1%96%D1%80_%D1%82%D0%B5%D0%BC%D0%BD%D0%B8%D0%B9&amp;action=edit&amp;redlink=1" TargetMode="External"/><Relationship Id="rId18" Type="http://schemas.openxmlformats.org/officeDocument/2006/relationships/hyperlink" Target="http://uk.wikipedia.org/wiki/%D0%9E%D0%BB%D0%B5%D0%BD%D1%8C_%D0%BF%D0%BB%D1%8F%D0%BC%D0%B8%D1%81%D1%82%D0%B8%D0%B9" TargetMode="External"/><Relationship Id="rId26" Type="http://schemas.openxmlformats.org/officeDocument/2006/relationships/image" Target="../media/image6.jpg"/><Relationship Id="rId3" Type="http://schemas.openxmlformats.org/officeDocument/2006/relationships/hyperlink" Target="http://uk.wikipedia.org/wiki/%D0%97%D0%B5%D0%BC%D0%BD%D0%BE%D0%B2%D0%BE%D0%B4%D0%BD%D1%96" TargetMode="External"/><Relationship Id="rId21" Type="http://schemas.openxmlformats.org/officeDocument/2006/relationships/hyperlink" Target="http://uk.wikipedia.org/wiki/%D0%9A%D0%BE%D1%80%D0%BE%D0%BB%D1%8C%D0%BE%D0%BA_%D0%B6%D0%BE%D0%B2%D1%82%D0%BE%D0%B3%D0%BE%D0%BB%D0%BE%D0%B2%D0%B8%D0%B9" TargetMode="External"/><Relationship Id="rId7" Type="http://schemas.openxmlformats.org/officeDocument/2006/relationships/hyperlink" Target="http://uk.wikipedia.org/wiki/%D0%A2%D0%B2%D0%B0%D1%80%D0%B8%D0%BD%D0%B8" TargetMode="External"/><Relationship Id="rId12" Type="http://schemas.openxmlformats.org/officeDocument/2006/relationships/hyperlink" Target="http://uk.wikipedia.org/wiki/%D0%9A%D1%83%D0%BD%D0%B8%D1%86%D1%8F_%D0%BB%D1%96%D1%81%D0%BE%D0%B2%D0%B0" TargetMode="External"/><Relationship Id="rId17" Type="http://schemas.openxmlformats.org/officeDocument/2006/relationships/hyperlink" Target="http://uk.wikipedia.org/wiki/%D0%9E%D0%BB%D0%B5%D0%BD%D1%8C_%D0%B1%D0%BB%D0%B0%D0%B3%D0%BE%D1%80%D0%BE%D0%B4%D0%BD%D0%B8%D0%B9" TargetMode="External"/><Relationship Id="rId25" Type="http://schemas.openxmlformats.org/officeDocument/2006/relationships/hyperlink" Target="http://uk.wikipedia.org/w/index.php?title=%D0%9C%D1%83%D0%B7%D0%B5%D0%B9_%D0%BF%D1%80%D0%B8%D1%80%D0%BE%D0%B4%D0%B8_%D0%A0%D0%BE%D0%B7%D1%82%D0%BE%D1%87%D1%87%D1%8F&amp;action=edit&amp;redlink=1" TargetMode="External"/><Relationship Id="rId2" Type="http://schemas.openxmlformats.org/officeDocument/2006/relationships/hyperlink" Target="http://uk.wikipedia.org/wiki/%D0%A1%D1%81%D0%B0%D0%B2%D1%86%D1%96" TargetMode="External"/><Relationship Id="rId16" Type="http://schemas.openxmlformats.org/officeDocument/2006/relationships/hyperlink" Target="http://uk.wikipedia.org/wiki/%D0%9E%D0%BB%D0%B5%D0%BD%D1%8C" TargetMode="External"/><Relationship Id="rId20" Type="http://schemas.openxmlformats.org/officeDocument/2006/relationships/hyperlink" Target="http://uk.wikipedia.org/wiki/%D0%92%D0%BE%D0%B2%D0%B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A7%D0%B5%D1%80%D0%B2%D0%BE%D0%BD%D0%B0_%D0%BA%D0%BD%D0%B8%D0%B3%D0%B0_%D0%A3%D0%BA%D1%80%D0%B0%D1%97%D0%BD%D0%B8" TargetMode="External"/><Relationship Id="rId11" Type="http://schemas.openxmlformats.org/officeDocument/2006/relationships/hyperlink" Target="http://uk.wikipedia.org/wiki/%D0%9B%D0%B8%D1%81%D0%B8%D1%86%D1%8F" TargetMode="External"/><Relationship Id="rId24" Type="http://schemas.openxmlformats.org/officeDocument/2006/relationships/hyperlink" Target="http://uk.wikipedia.org/wiki/%D0%AF%D0%BD%D1%96%D0%B2%D1%81%D1%8C%D0%BA%D0%B8%D0%B9_%D1%81%D1%82%D0%B0%D0%B2" TargetMode="External"/><Relationship Id="rId5" Type="http://schemas.openxmlformats.org/officeDocument/2006/relationships/hyperlink" Target="http://uk.wikipedia.org/wiki/%D0%A0%D0%B8%D0%B1%D0%B0" TargetMode="External"/><Relationship Id="rId15" Type="http://schemas.openxmlformats.org/officeDocument/2006/relationships/hyperlink" Target="http://uk.wikipedia.org/wiki/%D0%93%D0%BE%D1%80%D0%BD%D0%BE%D1%81%D1%82%D0%B0%D0%B9" TargetMode="External"/><Relationship Id="rId23" Type="http://schemas.openxmlformats.org/officeDocument/2006/relationships/hyperlink" Target="http://uk.wikipedia.org/wiki/%D0%92%D0%B5%D0%BB%D0%B8%D0%BA%D0%B8%D0%B9_%D0%B1%D0%B0%D0%BA%D0%BB%D0%B0%D0%BD" TargetMode="External"/><Relationship Id="rId10" Type="http://schemas.openxmlformats.org/officeDocument/2006/relationships/hyperlink" Target="http://uk.wikipedia.org/wiki/%D0%9A%D0%B0%D0%B1%D0%B0%D0%BD_%D0%B4%D0%B8%D0%BA%D0%B8%D0%B9" TargetMode="External"/><Relationship Id="rId19" Type="http://schemas.openxmlformats.org/officeDocument/2006/relationships/hyperlink" Target="http://uk.wikipedia.org/wiki/%D0%9B%D0%BE%D1%81%D1%8C" TargetMode="External"/><Relationship Id="rId4" Type="http://schemas.openxmlformats.org/officeDocument/2006/relationships/hyperlink" Target="http://uk.wikipedia.org/wiki/%D0%9F%D0%BB%D0%B0%D0%B7%D1%83%D0%BD" TargetMode="External"/><Relationship Id="rId9" Type="http://schemas.openxmlformats.org/officeDocument/2006/relationships/hyperlink" Target="http://uk.wikipedia.org/wiki/%D0%97%D0%B0%D1%94%D1%86%D1%8C_%D1%81%D1%96%D1%80%D0%B8%D0%B9" TargetMode="External"/><Relationship Id="rId14" Type="http://schemas.openxmlformats.org/officeDocument/2006/relationships/hyperlink" Target="http://uk.wikipedia.org/wiki/%D0%9B%D0%B0%D1%81%D0%BA%D0%B0" TargetMode="External"/><Relationship Id="rId22" Type="http://schemas.openxmlformats.org/officeDocument/2006/relationships/hyperlink" Target="http://uk.wikipedia.org/wiki/%D0%9F%D1%82%D0%B0%D1%85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47597">
            <a:off x="-120124" y="-57972"/>
            <a:ext cx="8574622" cy="2616199"/>
          </a:xfrm>
        </p:spPr>
        <p:txBody>
          <a:bodyPr/>
          <a:lstStyle/>
          <a:p>
            <a:r>
              <a:rPr lang="uk-UA" dirty="0">
                <a:latin typeface="Monotype Corsiva" panose="03010101010201010101" pitchFamily="66" charset="0"/>
              </a:rPr>
              <a:t>Розточчя (заповідник)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87" y="1706562"/>
            <a:ext cx="6548418" cy="3284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4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510" y="4381500"/>
            <a:ext cx="10618789" cy="2197100"/>
          </a:xfrm>
        </p:spPr>
        <p:txBody>
          <a:bodyPr>
            <a:normAutofit/>
          </a:bodyPr>
          <a:lstStyle/>
          <a:p>
            <a:r>
              <a:rPr lang="uk-UA" b="1" dirty="0"/>
              <a:t>«</a:t>
            </a:r>
            <a:r>
              <a:rPr lang="uk-UA" b="1" dirty="0" err="1"/>
              <a:t>Розто́ччя</a:t>
            </a:r>
            <a:r>
              <a:rPr lang="uk-UA" b="1" dirty="0"/>
              <a:t>»</a:t>
            </a:r>
            <a:r>
              <a:rPr lang="uk-UA" dirty="0"/>
              <a:t> — природний заповідник у </a:t>
            </a:r>
            <a:r>
              <a:rPr lang="uk-UA" dirty="0">
                <a:hlinkClick r:id="rId2" tooltip="Яворівський район"/>
              </a:rPr>
              <a:t>Яворівському районі</a:t>
            </a:r>
            <a:r>
              <a:rPr lang="uk-UA" dirty="0"/>
              <a:t> </a:t>
            </a:r>
            <a:r>
              <a:rPr lang="uk-UA" dirty="0">
                <a:hlinkClick r:id="rId3" tooltip="Львівська область"/>
              </a:rPr>
              <a:t>Львівської області</a:t>
            </a:r>
            <a:r>
              <a:rPr lang="uk-UA" dirty="0"/>
              <a:t>. Створений у </a:t>
            </a:r>
            <a:r>
              <a:rPr lang="uk-UA" dirty="0">
                <a:hlinkClick r:id="rId4" tooltip="1984"/>
              </a:rPr>
              <a:t>1984</a:t>
            </a:r>
            <a:r>
              <a:rPr lang="uk-UA" dirty="0"/>
              <a:t> році з метою збереження та наукового вивчення унікальних ландшафтів Українського </a:t>
            </a:r>
            <a:r>
              <a:rPr lang="uk-UA" dirty="0">
                <a:hlinkClick r:id="rId5" tooltip="Розточчя"/>
              </a:rPr>
              <a:t>Розточчя</a:t>
            </a:r>
            <a:r>
              <a:rPr lang="uk-UA" dirty="0"/>
              <a:t>.</a:t>
            </a:r>
          </a:p>
          <a:p>
            <a:r>
              <a:rPr lang="uk-UA" dirty="0"/>
              <a:t>Площа 2 084,5 га. Протяжність території з півночі на південь — 8 км, із заходу на схід — 12 км.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16" y="0"/>
            <a:ext cx="8069184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4547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77801"/>
            <a:ext cx="2325689" cy="1016000"/>
          </a:xfrm>
        </p:spPr>
        <p:txBody>
          <a:bodyPr/>
          <a:lstStyle/>
          <a:p>
            <a:r>
              <a:rPr lang="uk-UA" dirty="0" smtClean="0">
                <a:latin typeface="Monotype Corsiva" panose="03010101010201010101" pitchFamily="66" charset="0"/>
              </a:rPr>
              <a:t>Історія</a:t>
            </a:r>
            <a:endParaRPr lang="uk-UA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1193801"/>
            <a:ext cx="5183190" cy="4851399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Природний заповідник «Розточчя» було створено постановою </a:t>
            </a:r>
            <a:r>
              <a:rPr lang="uk-UA" dirty="0">
                <a:hlinkClick r:id="rId2" tooltip="Рада Міністрів УРСР"/>
              </a:rPr>
              <a:t>Ради Міністрів УРСР</a:t>
            </a:r>
            <a:r>
              <a:rPr lang="uk-UA" dirty="0"/>
              <a:t> від </a:t>
            </a:r>
            <a:r>
              <a:rPr lang="uk-UA" dirty="0">
                <a:hlinkClick r:id="rId3" tooltip="5 жовтня"/>
              </a:rPr>
              <a:t>5 жовтня</a:t>
            </a:r>
            <a:r>
              <a:rPr lang="uk-UA" dirty="0"/>
              <a:t> </a:t>
            </a:r>
            <a:r>
              <a:rPr lang="uk-UA" dirty="0">
                <a:hlinkClick r:id="rId4" tooltip="1984"/>
              </a:rPr>
              <a:t>1984</a:t>
            </a:r>
            <a:r>
              <a:rPr lang="uk-UA" dirty="0"/>
              <a:t> року №403 на базі державного заказника місцевого значення </a:t>
            </a:r>
            <a:r>
              <a:rPr lang="uk-UA" dirty="0">
                <a:hlinkClick r:id="rId5" tooltip="Страдч"/>
              </a:rPr>
              <a:t>«</a:t>
            </a:r>
            <a:r>
              <a:rPr lang="uk-UA" dirty="0" err="1">
                <a:hlinkClick r:id="rId5" tooltip="Страдч"/>
              </a:rPr>
              <a:t>Страдчанський</a:t>
            </a:r>
            <a:r>
              <a:rPr lang="uk-UA" dirty="0"/>
              <a:t> ліс», створеного </a:t>
            </a:r>
            <a:r>
              <a:rPr lang="uk-UA" dirty="0">
                <a:hlinkClick r:id="rId6" tooltip="1974"/>
              </a:rPr>
              <a:t>1974</a:t>
            </a:r>
            <a:r>
              <a:rPr lang="uk-UA" dirty="0"/>
              <a:t> року, та заповідного урочища «Королева гора» (</a:t>
            </a:r>
            <a:r>
              <a:rPr lang="uk-UA" dirty="0">
                <a:hlinkClick r:id="rId7" tooltip="1978"/>
              </a:rPr>
              <a:t>1978</a:t>
            </a:r>
            <a:r>
              <a:rPr lang="uk-UA" dirty="0"/>
              <a:t>).</a:t>
            </a:r>
          </a:p>
          <a:p>
            <a:r>
              <a:rPr lang="uk-UA" dirty="0"/>
              <a:t>Територія заповідника складається з двох ділянок — </a:t>
            </a:r>
            <a:r>
              <a:rPr lang="uk-UA" dirty="0" err="1">
                <a:hlinkClick r:id="rId8" tooltip="Верещиця (село)"/>
              </a:rPr>
              <a:t>Верещицького</a:t>
            </a:r>
            <a:r>
              <a:rPr lang="uk-UA" dirty="0"/>
              <a:t> і </a:t>
            </a:r>
            <a:r>
              <a:rPr lang="uk-UA" dirty="0" err="1">
                <a:hlinkClick r:id="rId9" tooltip="Ставки (Яворівський район)"/>
              </a:rPr>
              <a:t>Ставчанського</a:t>
            </a:r>
            <a:r>
              <a:rPr lang="uk-UA" dirty="0"/>
              <a:t> </a:t>
            </a:r>
            <a:r>
              <a:rPr lang="uk-UA" dirty="0" err="1">
                <a:hlinkClick r:id="rId10" tooltip="Лісництво"/>
              </a:rPr>
              <a:t>лісництв</a:t>
            </a:r>
            <a:r>
              <a:rPr lang="uk-UA" dirty="0"/>
              <a:t>.</a:t>
            </a:r>
          </a:p>
          <a:p>
            <a:r>
              <a:rPr lang="uk-UA" dirty="0"/>
              <a:t>Контора заповідника розташована біля смт </a:t>
            </a:r>
            <a:r>
              <a:rPr lang="uk-UA" dirty="0">
                <a:hlinkClick r:id="rId11" tooltip="Івано-Франкове"/>
              </a:rPr>
              <a:t>Івано-Франкове</a:t>
            </a:r>
            <a:r>
              <a:rPr lang="uk-UA" dirty="0"/>
              <a:t>, в кварталі 42 </a:t>
            </a:r>
            <a:r>
              <a:rPr lang="uk-UA" dirty="0" err="1"/>
              <a:t>Ставчанського</a:t>
            </a:r>
            <a:r>
              <a:rPr lang="uk-UA" dirty="0"/>
              <a:t> лісництва, на відстані 35 км від районного центру м. </a:t>
            </a:r>
            <a:r>
              <a:rPr lang="uk-UA" dirty="0">
                <a:hlinkClick r:id="rId12" tooltip="Яворів"/>
              </a:rPr>
              <a:t>Яворова</a:t>
            </a:r>
            <a:r>
              <a:rPr lang="uk-UA" dirty="0"/>
              <a:t> та 25 км від обласного центру — м. </a:t>
            </a:r>
            <a:r>
              <a:rPr lang="uk-UA" dirty="0">
                <a:hlinkClick r:id="rId13" tooltip="Львів"/>
              </a:rPr>
              <a:t>Львова</a:t>
            </a:r>
            <a:r>
              <a:rPr lang="uk-UA" dirty="0"/>
              <a:t>.</a:t>
            </a:r>
          </a:p>
          <a:p>
            <a:r>
              <a:rPr lang="uk-UA" dirty="0"/>
              <a:t>На півночі (</a:t>
            </a:r>
            <a:r>
              <a:rPr lang="uk-UA" dirty="0" err="1"/>
              <a:t>Ставчанська</a:t>
            </a:r>
            <a:r>
              <a:rPr lang="uk-UA" dirty="0"/>
              <a:t> ділянка) та сході (</a:t>
            </a:r>
            <a:r>
              <a:rPr lang="uk-UA" dirty="0" err="1"/>
              <a:t>Верещинська</a:t>
            </a:r>
            <a:r>
              <a:rPr lang="uk-UA" dirty="0"/>
              <a:t> ділянка) заповідник межує з </a:t>
            </a:r>
            <a:r>
              <a:rPr lang="uk-UA" dirty="0">
                <a:hlinkClick r:id="rId14" tooltip="Яворівський національний природний парк"/>
              </a:rPr>
              <a:t>Яворівським національним природним парком</a:t>
            </a:r>
            <a:r>
              <a:rPr lang="uk-UA" dirty="0"/>
              <a:t>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0" y="657225"/>
            <a:ext cx="4730750" cy="4904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317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279401"/>
            <a:ext cx="3887789" cy="1054100"/>
          </a:xfrm>
        </p:spPr>
        <p:txBody>
          <a:bodyPr/>
          <a:lstStyle/>
          <a:p>
            <a:r>
              <a:rPr lang="uk-UA" dirty="0" smtClean="0">
                <a:latin typeface="Monotype Corsiva" panose="03010101010201010101" pitchFamily="66" charset="0"/>
              </a:rPr>
              <a:t>Природні Умови</a:t>
            </a:r>
            <a:endParaRPr lang="uk-UA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5711" y="1333501"/>
            <a:ext cx="6859589" cy="4787900"/>
          </a:xfrm>
        </p:spPr>
        <p:txBody>
          <a:bodyPr>
            <a:normAutofit fontScale="55000" lnSpcReduction="20000"/>
          </a:bodyPr>
          <a:lstStyle/>
          <a:p>
            <a:r>
              <a:rPr lang="uk-UA" dirty="0"/>
              <a:t>Сучасний рельєф Розточчя складається з горбистих пасом і горбів. Абсолютна висота окремих горбів становить 380—390 м, найбільша — 395 м (</a:t>
            </a:r>
            <a:r>
              <a:rPr lang="uk-UA" dirty="0">
                <a:hlinkClick r:id="rId2" tooltip="Середній Горб (гора) (ще не написана)"/>
              </a:rPr>
              <a:t>Середній Горб</a:t>
            </a:r>
            <a:r>
              <a:rPr lang="uk-UA" dirty="0"/>
              <a:t>), відносна висота над дном долини — 60 м. Обриси пасом і горбів заокруглені. Найвищою відміткою заповідника є гора </a:t>
            </a:r>
            <a:r>
              <a:rPr lang="uk-UA" dirty="0">
                <a:hlinkClick r:id="rId3" tooltip="Гострий Горб (ще не написана)"/>
              </a:rPr>
              <a:t>Гострий Горб</a:t>
            </a:r>
            <a:r>
              <a:rPr lang="uk-UA" dirty="0"/>
              <a:t> (350 м).</a:t>
            </a:r>
          </a:p>
          <a:p>
            <a:r>
              <a:rPr lang="uk-UA" dirty="0"/>
              <a:t>Територія заповідника представлена трьома </a:t>
            </a:r>
            <a:r>
              <a:rPr lang="uk-UA" dirty="0" err="1"/>
              <a:t>грядовими</a:t>
            </a:r>
            <a:r>
              <a:rPr lang="uk-UA" dirty="0"/>
              <a:t> підвищеннями. По її межах протікають річки </a:t>
            </a:r>
            <a:r>
              <a:rPr lang="uk-UA" dirty="0" err="1">
                <a:hlinkClick r:id="rId4" tooltip="Верещиця (річка)"/>
              </a:rPr>
              <a:t>Верещиця</a:t>
            </a:r>
            <a:r>
              <a:rPr lang="uk-UA" dirty="0"/>
              <a:t> та її </a:t>
            </a:r>
            <a:r>
              <a:rPr lang="uk-UA" dirty="0" err="1"/>
              <a:t>притока</a:t>
            </a:r>
            <a:r>
              <a:rPr lang="uk-UA" dirty="0" err="1">
                <a:hlinkClick r:id="rId5" tooltip="Ставчанка (притока Верещиці) (ще не написана)"/>
              </a:rPr>
              <a:t>Ставчанка</a:t>
            </a:r>
            <a:r>
              <a:rPr lang="uk-UA" dirty="0"/>
              <a:t>, на яких розташований каскад штучних водоймищ (</a:t>
            </a:r>
            <a:r>
              <a:rPr lang="uk-UA" dirty="0" err="1"/>
              <a:t>ставів</a:t>
            </a:r>
            <a:r>
              <a:rPr lang="uk-UA" dirty="0"/>
              <a:t>), найбільшим з яких є </a:t>
            </a:r>
            <a:r>
              <a:rPr lang="uk-UA" dirty="0" err="1">
                <a:hlinkClick r:id="rId6" tooltip="Янівський став"/>
              </a:rPr>
              <a:t>Янівський</a:t>
            </a:r>
            <a:r>
              <a:rPr lang="uk-UA" dirty="0">
                <a:hlinkClick r:id="rId6" tooltip="Янівський став"/>
              </a:rPr>
              <a:t> став</a:t>
            </a:r>
            <a:r>
              <a:rPr lang="uk-UA" dirty="0"/>
              <a:t> площею 207 га (біля смт Івано-Франкове).</a:t>
            </a:r>
          </a:p>
          <a:p>
            <a:r>
              <a:rPr lang="uk-UA" dirty="0"/>
              <a:t>Безпосередньо на території заповідника протікає нижній відтинок каналізованого русла р. </a:t>
            </a:r>
            <a:r>
              <a:rPr lang="uk-UA" dirty="0" err="1"/>
              <a:t>Ставчанки</a:t>
            </a:r>
            <a:r>
              <a:rPr lang="uk-UA" dirty="0"/>
              <a:t>, завдовжки 650—700 м, та обвідне русло </a:t>
            </a:r>
            <a:r>
              <a:rPr lang="uk-UA" dirty="0" err="1"/>
              <a:t>Верещиці</a:t>
            </a:r>
            <a:r>
              <a:rPr lang="uk-UA" dirty="0"/>
              <a:t>, завдовжки 3,4 км навколо північно-східного берега </a:t>
            </a:r>
            <a:r>
              <a:rPr lang="uk-UA" dirty="0" err="1"/>
              <a:t>Янівського</a:t>
            </a:r>
            <a:r>
              <a:rPr lang="uk-UA" dirty="0"/>
              <a:t> </a:t>
            </a:r>
            <a:r>
              <a:rPr lang="uk-UA" dirty="0" err="1"/>
              <a:t>ставу</a:t>
            </a:r>
            <a:r>
              <a:rPr lang="uk-UA" dirty="0"/>
              <a:t>.</a:t>
            </a:r>
          </a:p>
          <a:p>
            <a:r>
              <a:rPr lang="uk-UA" dirty="0"/>
              <a:t>По крайньому південно-східному відрізку вододільної лінії гряди </a:t>
            </a:r>
            <a:r>
              <a:rPr lang="uk-UA" dirty="0">
                <a:hlinkClick r:id="rId7" tooltip="Розточчя"/>
              </a:rPr>
              <a:t>Розточчя</a:t>
            </a:r>
            <a:r>
              <a:rPr lang="uk-UA" dirty="0"/>
              <a:t> проходить </a:t>
            </a:r>
            <a:r>
              <a:rPr lang="uk-UA" dirty="0">
                <a:hlinkClick r:id="rId8" tooltip="Головний європейський вододіл"/>
              </a:rPr>
              <a:t>Головний європейський вододіл</a:t>
            </a:r>
            <a:r>
              <a:rPr lang="uk-UA" dirty="0"/>
              <a:t>, який на цій ділянці розмежовує басейни </a:t>
            </a:r>
            <a:r>
              <a:rPr lang="uk-UA" dirty="0">
                <a:hlinkClick r:id="rId9" tooltip="Балтійське море"/>
              </a:rPr>
              <a:t>Балтійського</a:t>
            </a:r>
            <a:r>
              <a:rPr lang="uk-UA" dirty="0"/>
              <a:t> (</a:t>
            </a:r>
            <a:r>
              <a:rPr lang="uk-UA" dirty="0">
                <a:hlinkClick r:id="rId10" tooltip="Вісла"/>
              </a:rPr>
              <a:t>Вісла</a:t>
            </a:r>
            <a:r>
              <a:rPr lang="uk-UA" dirty="0"/>
              <a:t>) та </a:t>
            </a:r>
            <a:r>
              <a:rPr lang="uk-UA" dirty="0">
                <a:hlinkClick r:id="rId11" tooltip="Чорне море"/>
              </a:rPr>
              <a:t>Чорного</a:t>
            </a:r>
            <a:r>
              <a:rPr lang="uk-UA" dirty="0"/>
              <a:t> (</a:t>
            </a:r>
            <a:r>
              <a:rPr lang="uk-UA" dirty="0">
                <a:hlinkClick r:id="rId12" tooltip="Дністер"/>
              </a:rPr>
              <a:t>Дністер</a:t>
            </a:r>
            <a:r>
              <a:rPr lang="uk-UA" dirty="0"/>
              <a:t>) </a:t>
            </a:r>
            <a:r>
              <a:rPr lang="uk-UA" dirty="0">
                <a:hlinkClick r:id="rId13" tooltip="Море"/>
              </a:rPr>
              <a:t>морів</a:t>
            </a:r>
            <a:r>
              <a:rPr lang="uk-UA" dirty="0"/>
              <a:t>.</a:t>
            </a:r>
          </a:p>
          <a:p>
            <a:r>
              <a:rPr lang="uk-UA" dirty="0"/>
              <a:t>Рельєф Розточчя зумовлює шляхи перенесення повітряних мас: тут переважають вітри західного і південно-західного напрямків. Це спричинює часте надходження вологих мас з Балтики, що, у свою чергу, призводить до високої вологості повітря і значної кількості опадів (673 мм за рік), максимум яких припадає на літній період. Середньорічна температура повітря становить +7,6 °</a:t>
            </a:r>
            <a:r>
              <a:rPr lang="en-US" dirty="0"/>
              <a:t>C, </a:t>
            </a:r>
            <a:r>
              <a:rPr lang="uk-UA" dirty="0"/>
              <a:t>січня — −3 °</a:t>
            </a:r>
            <a:r>
              <a:rPr lang="en-US" dirty="0"/>
              <a:t>C </a:t>
            </a:r>
            <a:r>
              <a:rPr lang="uk-UA" dirty="0"/>
              <a:t>і липня — +17,5 °</a:t>
            </a:r>
            <a:r>
              <a:rPr lang="en-US" dirty="0"/>
              <a:t>C. </a:t>
            </a:r>
            <a:r>
              <a:rPr lang="uk-UA" dirty="0"/>
              <a:t>Тривалість вегетаційного періоду в районі заповідника становить 212 днів, зима — м'яка, з частими відлигами.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1016000"/>
            <a:ext cx="4394200" cy="4483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71264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533401"/>
            <a:ext cx="2808289" cy="1054100"/>
          </a:xfrm>
        </p:spPr>
        <p:txBody>
          <a:bodyPr/>
          <a:lstStyle/>
          <a:p>
            <a:r>
              <a:rPr lang="uk-UA" dirty="0" smtClean="0">
                <a:latin typeface="Monotype Corsiva" panose="03010101010201010101" pitchFamily="66" charset="0"/>
              </a:rPr>
              <a:t>Флора</a:t>
            </a:r>
            <a:endParaRPr lang="uk-UA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0010" y="1587501"/>
            <a:ext cx="10542590" cy="4584699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Особливістю рослинності </a:t>
            </a:r>
            <a:r>
              <a:rPr lang="uk-UA" dirty="0">
                <a:hlinkClick r:id="rId2" tooltip="Заповідник"/>
              </a:rPr>
              <a:t>заповідника</a:t>
            </a:r>
            <a:r>
              <a:rPr lang="uk-UA" dirty="0"/>
              <a:t> є те, що тут перекриваються ареали більшості основних євразійських видів </a:t>
            </a:r>
            <a:r>
              <a:rPr lang="uk-UA" dirty="0">
                <a:hlinkClick r:id="rId3" tooltip="Дерева"/>
              </a:rPr>
              <a:t>дерев</a:t>
            </a:r>
            <a:r>
              <a:rPr lang="uk-UA" dirty="0"/>
              <a:t> </a:t>
            </a:r>
            <a:r>
              <a:rPr lang="uk-UA" dirty="0" err="1"/>
              <a:t>і</a:t>
            </a:r>
            <a:r>
              <a:rPr lang="uk-UA" dirty="0" err="1">
                <a:hlinkClick r:id="rId4" tooltip="Чагарник"/>
              </a:rPr>
              <a:t>чагарників</a:t>
            </a:r>
            <a:r>
              <a:rPr lang="uk-UA" dirty="0"/>
              <a:t>.</a:t>
            </a:r>
          </a:p>
          <a:p>
            <a:r>
              <a:rPr lang="uk-UA" dirty="0"/>
              <a:t>На долю </a:t>
            </a:r>
            <a:r>
              <a:rPr lang="uk-UA" dirty="0">
                <a:hlinkClick r:id="rId5" tooltip="Лісовий масив"/>
              </a:rPr>
              <a:t>лісових масивів</a:t>
            </a:r>
            <a:r>
              <a:rPr lang="uk-UA" dirty="0"/>
              <a:t> припадає 92 %, а на лучну, болотну і </a:t>
            </a:r>
            <a:r>
              <a:rPr lang="uk-UA" dirty="0" err="1"/>
              <a:t>прибережно</a:t>
            </a:r>
            <a:r>
              <a:rPr lang="uk-UA" dirty="0"/>
              <a:t>-водну рослинність лише 8 %.</a:t>
            </a:r>
          </a:p>
          <a:p>
            <a:r>
              <a:rPr lang="uk-UA" dirty="0"/>
              <a:t>Серед лісів переважають широколистяні (букові, дубові, </a:t>
            </a:r>
            <a:r>
              <a:rPr lang="uk-UA" dirty="0" err="1"/>
              <a:t>грабово</a:t>
            </a:r>
            <a:r>
              <a:rPr lang="uk-UA" dirty="0"/>
              <a:t>-дубові) та </a:t>
            </a:r>
            <a:r>
              <a:rPr lang="uk-UA" dirty="0" err="1"/>
              <a:t>хвойно</a:t>
            </a:r>
            <a:r>
              <a:rPr lang="uk-UA" dirty="0"/>
              <a:t>-широколистяні. Меншу площу займають </a:t>
            </a:r>
            <a:r>
              <a:rPr lang="uk-UA" dirty="0">
                <a:hlinkClick r:id="rId6" tooltip="Хвойний ліс"/>
              </a:rPr>
              <a:t>хвойні ліси</a:t>
            </a:r>
            <a:r>
              <a:rPr lang="uk-UA" dirty="0"/>
              <a:t>. Тут зростають високопродуктивні </a:t>
            </a:r>
            <a:r>
              <a:rPr lang="uk-UA" dirty="0" err="1"/>
              <a:t>сосново</a:t>
            </a:r>
            <a:r>
              <a:rPr lang="uk-UA" dirty="0"/>
              <a:t>-букові ліси, що поширюються на територію України з </a:t>
            </a:r>
            <a:r>
              <a:rPr lang="uk-UA" dirty="0">
                <a:hlinkClick r:id="rId7" tooltip="Центральна Європа"/>
              </a:rPr>
              <a:t>Центральної Європи</a:t>
            </a:r>
            <a:r>
              <a:rPr lang="uk-UA" dirty="0"/>
              <a:t> тільки на Розточчі і східніше на її рівнинній частині не зустрічаються.</a:t>
            </a:r>
          </a:p>
          <a:p>
            <a:r>
              <a:rPr lang="uk-UA" dirty="0"/>
              <a:t>Великий інтерес становлять унікальні природні угруповання з участю льодовикових реліктів — </a:t>
            </a:r>
            <a:r>
              <a:rPr lang="uk-UA" dirty="0">
                <a:hlinkClick r:id="rId8" tooltip="Береза низька (ще не написана)"/>
              </a:rPr>
              <a:t>берези низької</a:t>
            </a:r>
            <a:r>
              <a:rPr lang="uk-UA" dirty="0"/>
              <a:t>, </a:t>
            </a:r>
            <a:r>
              <a:rPr lang="uk-UA" dirty="0">
                <a:hlinkClick r:id="rId9" tooltip="Верба лапландська (ще не написана)"/>
              </a:rPr>
              <a:t>верби </a:t>
            </a:r>
            <a:r>
              <a:rPr lang="uk-UA" dirty="0" err="1">
                <a:hlinkClick r:id="rId9" tooltip="Верба лапландська (ще не написана)"/>
              </a:rPr>
              <a:t>лапландської</a:t>
            </a:r>
            <a:r>
              <a:rPr lang="uk-UA" dirty="0" err="1"/>
              <a:t>тощо</a:t>
            </a:r>
            <a:r>
              <a:rPr lang="uk-UA" dirty="0"/>
              <a:t>.</a:t>
            </a:r>
          </a:p>
          <a:p>
            <a:r>
              <a:rPr lang="uk-UA" dirty="0"/>
              <a:t>Розташування Розточчя на стику 3 флористичних областей — </a:t>
            </a:r>
            <a:r>
              <a:rPr lang="uk-UA" dirty="0">
                <a:hlinkClick r:id="rId10" tooltip="Карпати"/>
              </a:rPr>
              <a:t>Карпат</a:t>
            </a:r>
            <a:r>
              <a:rPr lang="uk-UA" dirty="0"/>
              <a:t>, </a:t>
            </a:r>
            <a:r>
              <a:rPr lang="uk-UA" dirty="0">
                <a:hlinkClick r:id="rId11" tooltip="Полісся"/>
              </a:rPr>
              <a:t>Полісся</a:t>
            </a:r>
            <a:r>
              <a:rPr lang="uk-UA" dirty="0"/>
              <a:t> та </a:t>
            </a:r>
            <a:r>
              <a:rPr lang="uk-UA" dirty="0">
                <a:hlinkClick r:id="rId12" tooltip="Поділля"/>
              </a:rPr>
              <a:t>Поділля</a:t>
            </a:r>
            <a:r>
              <a:rPr lang="uk-UA" dirty="0"/>
              <a:t> — зумовило високу насиченість території різними за походженням та віком видами рослин: </a:t>
            </a:r>
            <a:r>
              <a:rPr lang="uk-UA" dirty="0">
                <a:hlinkClick r:id="rId13" tooltip="Ялиця біла"/>
              </a:rPr>
              <a:t>ялиці білої</a:t>
            </a:r>
            <a:r>
              <a:rPr lang="uk-UA" dirty="0"/>
              <a:t>, </a:t>
            </a:r>
            <a:r>
              <a:rPr lang="uk-UA" dirty="0">
                <a:hlinkClick r:id="rId14" tooltip="Ялівець звичайний"/>
              </a:rPr>
              <a:t>ялівцю звичайного</a:t>
            </a:r>
            <a:r>
              <a:rPr lang="uk-UA" dirty="0"/>
              <a:t> (північно-східна межа поширення); </a:t>
            </a:r>
            <a:r>
              <a:rPr lang="uk-UA" dirty="0">
                <a:hlinkClick r:id="rId15" tooltip="Вільха сіра"/>
              </a:rPr>
              <a:t>вільхи </a:t>
            </a:r>
            <a:r>
              <a:rPr lang="uk-UA" dirty="0" err="1">
                <a:hlinkClick r:id="rId15" tooltip="Вільха сіра"/>
              </a:rPr>
              <a:t>сірої</a:t>
            </a:r>
            <a:r>
              <a:rPr lang="uk-UA" dirty="0" err="1"/>
              <a:t>,</a:t>
            </a:r>
            <a:r>
              <a:rPr lang="uk-UA" dirty="0" err="1">
                <a:hlinkClick r:id="rId16" tooltip="Фіалка біла (ще не написана)"/>
              </a:rPr>
              <a:t>фіалки</a:t>
            </a:r>
            <a:r>
              <a:rPr lang="uk-UA" dirty="0">
                <a:hlinkClick r:id="rId16" tooltip="Фіалка біла (ще не написана)"/>
              </a:rPr>
              <a:t> білої</a:t>
            </a:r>
            <a:r>
              <a:rPr lang="uk-UA" dirty="0"/>
              <a:t> (</a:t>
            </a:r>
            <a:r>
              <a:rPr lang="uk-UA" dirty="0">
                <a:hlinkClick r:id="rId17" tooltip="Фіалка північна (ще не написана)"/>
              </a:rPr>
              <a:t>північна</a:t>
            </a:r>
            <a:r>
              <a:rPr lang="uk-UA" dirty="0"/>
              <a:t>); </a:t>
            </a:r>
            <a:r>
              <a:rPr lang="uk-UA" dirty="0">
                <a:hlinkClick r:id="rId18" tooltip="Бук лісовий"/>
              </a:rPr>
              <a:t>бука лісового</a:t>
            </a:r>
            <a:r>
              <a:rPr lang="uk-UA" dirty="0"/>
              <a:t>, </a:t>
            </a:r>
            <a:r>
              <a:rPr lang="uk-UA" dirty="0">
                <a:hlinkClick r:id="rId19" tooltip="Ряст порожнистий"/>
              </a:rPr>
              <a:t>рясту порожнистого</a:t>
            </a:r>
            <a:r>
              <a:rPr lang="uk-UA" dirty="0"/>
              <a:t> (південно-східна) та </a:t>
            </a:r>
            <a:r>
              <a:rPr lang="uk-UA" dirty="0">
                <a:hlinkClick r:id="rId20" tooltip="Багно болотне"/>
              </a:rPr>
              <a:t>багна болотного</a:t>
            </a:r>
            <a:r>
              <a:rPr lang="uk-UA" dirty="0"/>
              <a:t>, </a:t>
            </a:r>
            <a:r>
              <a:rPr lang="uk-UA" dirty="0">
                <a:hlinkClick r:id="rId21" tooltip="Верба мирзолиста (ще не написана)"/>
              </a:rPr>
              <a:t>верби </a:t>
            </a:r>
            <a:r>
              <a:rPr lang="uk-UA" dirty="0" err="1">
                <a:hlinkClick r:id="rId21" tooltip="Верба мирзолиста (ще не написана)"/>
              </a:rPr>
              <a:t>мирзолистої</a:t>
            </a:r>
            <a:r>
              <a:rPr lang="uk-UA" dirty="0"/>
              <a:t>, </a:t>
            </a:r>
            <a:r>
              <a:rPr lang="uk-UA" dirty="0" err="1">
                <a:hlinkClick r:id="rId22" tooltip="Журавлина болотна"/>
              </a:rPr>
              <a:t>журавлини</a:t>
            </a:r>
            <a:r>
              <a:rPr lang="uk-UA" dirty="0">
                <a:hlinkClick r:id="rId22" tooltip="Журавлина болотна"/>
              </a:rPr>
              <a:t> болотної</a:t>
            </a:r>
            <a:r>
              <a:rPr lang="uk-UA" dirty="0"/>
              <a:t> (південна).</a:t>
            </a:r>
          </a:p>
          <a:p>
            <a:r>
              <a:rPr lang="uk-UA" dirty="0"/>
              <a:t>У заповіднику налічується 885 видів </a:t>
            </a:r>
            <a:r>
              <a:rPr lang="uk-UA" dirty="0">
                <a:hlinkClick r:id="rId23" tooltip="Судинні рослини"/>
              </a:rPr>
              <a:t>судинних рослин</a:t>
            </a:r>
            <a:r>
              <a:rPr lang="uk-UA" dirty="0"/>
              <a:t>, 212 — </a:t>
            </a:r>
            <a:r>
              <a:rPr lang="uk-UA" dirty="0">
                <a:hlinkClick r:id="rId24" tooltip="Мохоподібні"/>
              </a:rPr>
              <a:t>мохоподібних</a:t>
            </a:r>
            <a:r>
              <a:rPr lang="uk-UA" dirty="0"/>
              <a:t>, 65 — </a:t>
            </a:r>
            <a:r>
              <a:rPr lang="uk-UA" dirty="0">
                <a:hlinkClick r:id="rId25" tooltip="Лишайник"/>
              </a:rPr>
              <a:t>лишайників</a:t>
            </a:r>
            <a:r>
              <a:rPr lang="uk-UA" dirty="0"/>
              <a:t>, 20 — </a:t>
            </a:r>
            <a:r>
              <a:rPr lang="uk-UA" dirty="0">
                <a:hlinkClick r:id="rId26" tooltip="Синьо-зелені водорості"/>
              </a:rPr>
              <a:t>синьо-зелених водоростей</a:t>
            </a:r>
            <a:r>
              <a:rPr lang="uk-UA" dirty="0"/>
              <a:t>.</a:t>
            </a:r>
          </a:p>
          <a:p>
            <a:r>
              <a:rPr lang="uk-UA" dirty="0"/>
              <a:t>До Червоної книги України занесено 28 видів </a:t>
            </a:r>
            <a:r>
              <a:rPr lang="uk-UA" dirty="0">
                <a:hlinkClick r:id="rId23" tooltip="Судинні рослини"/>
              </a:rPr>
              <a:t>судинних рослин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482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4311" y="685800"/>
            <a:ext cx="2249489" cy="1104900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Monotype Corsiva" panose="03010101010201010101" pitchFamily="66" charset="0"/>
              </a:rPr>
              <a:t>Фауна</a:t>
            </a:r>
            <a:endParaRPr lang="uk-UA" dirty="0">
              <a:latin typeface="Monotype Corsiva" panose="03010101010201010101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286273" y="1828800"/>
            <a:ext cx="4758928" cy="2844800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У заповіднику зареєстровано 43 види </a:t>
            </a:r>
            <a:r>
              <a:rPr lang="uk-UA" dirty="0">
                <a:hlinkClick r:id="rId2" tooltip="Ссавці"/>
              </a:rPr>
              <a:t>ссавців</a:t>
            </a:r>
            <a:r>
              <a:rPr lang="uk-UA" dirty="0"/>
              <a:t>, 169 — птахів, 17 — </a:t>
            </a:r>
            <a:r>
              <a:rPr lang="uk-UA" dirty="0">
                <a:hlinkClick r:id="rId3" tooltip="Земноводні"/>
              </a:rPr>
              <a:t>земноводних</a:t>
            </a:r>
            <a:r>
              <a:rPr lang="uk-UA" dirty="0"/>
              <a:t> і </a:t>
            </a:r>
            <a:r>
              <a:rPr lang="uk-UA" dirty="0">
                <a:hlinkClick r:id="rId4" tooltip="Плазун"/>
              </a:rPr>
              <a:t>плазунів</a:t>
            </a:r>
            <a:r>
              <a:rPr lang="uk-UA" dirty="0"/>
              <a:t>, 16 — </a:t>
            </a:r>
            <a:r>
              <a:rPr lang="uk-UA" dirty="0">
                <a:hlinkClick r:id="rId5" tooltip="Риба"/>
              </a:rPr>
              <a:t>риб</a:t>
            </a:r>
            <a:r>
              <a:rPr lang="uk-UA" dirty="0"/>
              <a:t>. До </a:t>
            </a:r>
            <a:r>
              <a:rPr lang="uk-UA" dirty="0">
                <a:hlinkClick r:id="rId6" tooltip="Червона книга України"/>
              </a:rPr>
              <a:t>Червоної книги </a:t>
            </a:r>
            <a:r>
              <a:rPr lang="uk-UA" dirty="0" err="1">
                <a:hlinkClick r:id="rId6" tooltip="Червона книга України"/>
              </a:rPr>
              <a:t>України</a:t>
            </a:r>
            <a:r>
              <a:rPr lang="uk-UA" dirty="0" err="1"/>
              <a:t>занесено</a:t>
            </a:r>
            <a:r>
              <a:rPr lang="uk-UA" dirty="0"/>
              <a:t> 17 видів </a:t>
            </a:r>
            <a:r>
              <a:rPr lang="uk-UA" dirty="0">
                <a:hlinkClick r:id="rId7" tooltip="Тварини"/>
              </a:rPr>
              <a:t>тварин</a:t>
            </a:r>
            <a:r>
              <a:rPr lang="uk-UA" dirty="0"/>
              <a:t>.</a:t>
            </a:r>
          </a:p>
          <a:p>
            <a:r>
              <a:rPr lang="uk-UA" dirty="0"/>
              <a:t>Серед ссавців поширені </a:t>
            </a:r>
            <a:r>
              <a:rPr lang="uk-UA" dirty="0">
                <a:hlinkClick r:id="rId8" tooltip="Сарна європейська"/>
              </a:rPr>
              <a:t>сарна європейська</a:t>
            </a:r>
            <a:r>
              <a:rPr lang="uk-UA" dirty="0"/>
              <a:t>, </a:t>
            </a:r>
            <a:r>
              <a:rPr lang="uk-UA" dirty="0">
                <a:hlinkClick r:id="rId9" tooltip="Заєць сірий"/>
              </a:rPr>
              <a:t>заєць сірий</a:t>
            </a:r>
            <a:r>
              <a:rPr lang="uk-UA" dirty="0"/>
              <a:t>, </a:t>
            </a:r>
            <a:r>
              <a:rPr lang="uk-UA" dirty="0">
                <a:hlinkClick r:id="rId10" tooltip="Кабан дикий"/>
              </a:rPr>
              <a:t>кабан дикий</a:t>
            </a:r>
            <a:r>
              <a:rPr lang="uk-UA" dirty="0"/>
              <a:t>, </a:t>
            </a:r>
            <a:r>
              <a:rPr lang="uk-UA" dirty="0">
                <a:hlinkClick r:id="rId11" tooltip="Лисиця"/>
              </a:rPr>
              <a:t>лисиця</a:t>
            </a:r>
            <a:r>
              <a:rPr lang="uk-UA" dirty="0"/>
              <a:t>, </a:t>
            </a:r>
            <a:r>
              <a:rPr lang="uk-UA" dirty="0">
                <a:hlinkClick r:id="rId12" tooltip="Куниця лісова"/>
              </a:rPr>
              <a:t>куниця лісова</a:t>
            </a:r>
            <a:r>
              <a:rPr lang="uk-UA" dirty="0"/>
              <a:t>, </a:t>
            </a:r>
            <a:r>
              <a:rPr lang="uk-UA" dirty="0">
                <a:hlinkClick r:id="rId13" tooltip="Тхір темний (ще не написана)"/>
              </a:rPr>
              <a:t>тхір темний</a:t>
            </a:r>
            <a:r>
              <a:rPr lang="uk-UA" dirty="0"/>
              <a:t>, </a:t>
            </a:r>
            <a:r>
              <a:rPr lang="uk-UA" dirty="0">
                <a:hlinkClick r:id="rId14" tooltip="Ласка"/>
              </a:rPr>
              <a:t>ласка</a:t>
            </a:r>
            <a:r>
              <a:rPr lang="uk-UA" dirty="0"/>
              <a:t>, </a:t>
            </a:r>
            <a:r>
              <a:rPr lang="uk-UA" dirty="0">
                <a:hlinkClick r:id="rId15" tooltip="Горностай"/>
              </a:rPr>
              <a:t>горностай</a:t>
            </a:r>
            <a:r>
              <a:rPr lang="uk-UA" dirty="0"/>
              <a:t>, іноді трапляються </a:t>
            </a:r>
            <a:r>
              <a:rPr lang="uk-UA" dirty="0">
                <a:hlinkClick r:id="rId16" tooltip="Олень"/>
              </a:rPr>
              <a:t>олені</a:t>
            </a:r>
            <a:r>
              <a:rPr lang="uk-UA" dirty="0"/>
              <a:t> — </a:t>
            </a:r>
            <a:r>
              <a:rPr lang="uk-UA" dirty="0">
                <a:hlinkClick r:id="rId17" tooltip="Олень благородний"/>
              </a:rPr>
              <a:t>благородний</a:t>
            </a:r>
            <a:r>
              <a:rPr lang="uk-UA" dirty="0"/>
              <a:t> і </a:t>
            </a:r>
            <a:r>
              <a:rPr lang="uk-UA" dirty="0">
                <a:hlinkClick r:id="rId18" tooltip="Олень плямистий"/>
              </a:rPr>
              <a:t>плямистий</a:t>
            </a:r>
            <a:r>
              <a:rPr lang="uk-UA" dirty="0"/>
              <a:t>, </a:t>
            </a:r>
            <a:r>
              <a:rPr lang="uk-UA" dirty="0">
                <a:hlinkClick r:id="rId19" tooltip="Лось"/>
              </a:rPr>
              <a:t>лось</a:t>
            </a:r>
            <a:r>
              <a:rPr lang="uk-UA" dirty="0"/>
              <a:t>, </a:t>
            </a:r>
            <a:r>
              <a:rPr lang="uk-UA" dirty="0">
                <a:hlinkClick r:id="rId20" tooltip="Вовк"/>
              </a:rPr>
              <a:t>вовк</a:t>
            </a:r>
            <a:r>
              <a:rPr lang="uk-UA" dirty="0"/>
              <a:t>.</a:t>
            </a:r>
          </a:p>
          <a:p>
            <a:r>
              <a:rPr lang="uk-UA" dirty="0"/>
              <a:t>Зрідка трапляється найменша пташка України — </a:t>
            </a:r>
            <a:r>
              <a:rPr lang="uk-UA" dirty="0">
                <a:hlinkClick r:id="rId21" tooltip="Корольок жовтоголовий"/>
              </a:rPr>
              <a:t>корольок жовтоголовий</a:t>
            </a:r>
            <a:r>
              <a:rPr lang="uk-UA" dirty="0"/>
              <a:t>, одним з найцікавіших </a:t>
            </a:r>
            <a:r>
              <a:rPr lang="uk-UA" dirty="0">
                <a:hlinkClick r:id="rId22" tooltip="Птах"/>
              </a:rPr>
              <a:t>птахів</a:t>
            </a:r>
            <a:r>
              <a:rPr lang="uk-UA" dirty="0"/>
              <a:t> у період міграції є </a:t>
            </a:r>
            <a:r>
              <a:rPr lang="uk-UA" dirty="0">
                <a:hlinkClick r:id="rId23" tooltip="Великий баклан"/>
              </a:rPr>
              <a:t>баклан великий</a:t>
            </a:r>
            <a:r>
              <a:rPr lang="uk-UA" dirty="0"/>
              <a:t>.</a:t>
            </a:r>
          </a:p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646066" y="1790700"/>
            <a:ext cx="5152233" cy="2755900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Озеро </a:t>
            </a:r>
            <a:r>
              <a:rPr lang="uk-UA" dirty="0" err="1">
                <a:hlinkClick r:id="rId24" tooltip="Янівський став"/>
              </a:rPr>
              <a:t>Янівський</a:t>
            </a:r>
            <a:r>
              <a:rPr lang="uk-UA" dirty="0">
                <a:hlinkClick r:id="rId24" tooltip="Янівський став"/>
              </a:rPr>
              <a:t> став</a:t>
            </a:r>
            <a:r>
              <a:rPr lang="uk-UA" dirty="0"/>
              <a:t> відоме як місце відпочинку під час перельотів та зимівлі багатьох видів птахів.</a:t>
            </a:r>
          </a:p>
          <a:p>
            <a:r>
              <a:rPr lang="uk-UA" dirty="0"/>
              <a:t>У заповіднику також функціонує </a:t>
            </a:r>
            <a:r>
              <a:rPr lang="uk-UA" dirty="0">
                <a:hlinkClick r:id="rId25" tooltip="Музей природи Розточчя (ще не написана)"/>
              </a:rPr>
              <a:t>Музей природи Розточчя</a:t>
            </a:r>
            <a:r>
              <a:rPr lang="uk-UA" dirty="0"/>
              <a:t>, проводиться активна еколого-освітня робота з молоддю, влаштовуються тематичні екскурсії екологічними стежками для відвідувачів.</a:t>
            </a:r>
          </a:p>
          <a:p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45201" y="884307"/>
            <a:ext cx="5702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Рекреаційно-освітня робота</a:t>
            </a:r>
            <a:endParaRPr lang="uk-UA" sz="4000" b="1" i="0" dirty="0">
              <a:solidFill>
                <a:srgbClr val="000000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3874201"/>
            <a:ext cx="5892800" cy="29837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970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0525068">
            <a:off x="1166811" y="-419101"/>
            <a:ext cx="8713789" cy="2705101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Monotype Corsiva" panose="03010101010201010101" pitchFamily="66" charset="0"/>
              </a:rPr>
              <a:t>The End</a:t>
            </a:r>
            <a:endParaRPr lang="uk-UA" sz="96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9180">
            <a:off x="4658705" y="1061654"/>
            <a:ext cx="6233683" cy="4677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030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32</TotalTime>
  <Words>51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Corbel</vt:lpstr>
      <vt:lpstr>Monotype Corsiva</vt:lpstr>
      <vt:lpstr>Параллакс</vt:lpstr>
      <vt:lpstr>Розточчя (заповідник) </vt:lpstr>
      <vt:lpstr>Презентация PowerPoint</vt:lpstr>
      <vt:lpstr>Історія</vt:lpstr>
      <vt:lpstr>Природні Умови</vt:lpstr>
      <vt:lpstr>Флора</vt:lpstr>
      <vt:lpstr>Фауна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Розточчя (заповідник)</dc:title>
  <dc:creator>Ivanka Zuzak</dc:creator>
  <cp:lastModifiedBy>Дмитро Васильович</cp:lastModifiedBy>
  <cp:revision>7</cp:revision>
  <dcterms:created xsi:type="dcterms:W3CDTF">2013-12-12T22:31:57Z</dcterms:created>
  <dcterms:modified xsi:type="dcterms:W3CDTF">2014-06-03T17:54:31Z</dcterms:modified>
</cp:coreProperties>
</file>