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EBA47-4A6D-4227-B21A-92D9E26B5AA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06F6E-98FB-49C4-8E7F-2DF9B6CF1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5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293096"/>
            <a:ext cx="6838136" cy="1641569"/>
          </a:xfrm>
        </p:spPr>
        <p:txBody>
          <a:bodyPr>
            <a:noAutofit/>
          </a:bodyPr>
          <a:lstStyle/>
          <a:p>
            <a:pPr algn="r"/>
            <a:r>
              <a:rPr lang="ru-RU" sz="1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Виконала</a:t>
            </a:r>
            <a:endParaRPr lang="ru-RU" sz="1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r"/>
            <a:r>
              <a:rPr lang="ru-RU" sz="1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Учениця</a:t>
            </a:r>
            <a:r>
              <a:rPr lang="ru-RU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11-А </a:t>
            </a:r>
            <a:r>
              <a:rPr lang="ru-RU" sz="1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класу</a:t>
            </a:r>
            <a:endParaRPr lang="ru-RU" sz="1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r"/>
            <a:r>
              <a:rPr lang="ru-RU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ХЗОШ №168</a:t>
            </a:r>
          </a:p>
          <a:p>
            <a:pPr algn="r"/>
            <a:r>
              <a:rPr lang="ru-RU" sz="1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Бєлікова</a:t>
            </a:r>
            <a:r>
              <a:rPr lang="ru-RU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Юлія</a:t>
            </a:r>
            <a:endParaRPr lang="ru-RU" sz="1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endParaRPr lang="ru-RU" sz="1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17230">
            <a:off x="652951" y="1688346"/>
            <a:ext cx="7617587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Журналістика</a:t>
            </a:r>
            <a:endParaRPr lang="ru-RU" sz="7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060848"/>
            <a:ext cx="6400800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 1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.Інформаційні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хроніка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                        </a:t>
            </a:r>
          </a:p>
          <a:p>
            <a:pPr marL="45720" indent="0">
              <a:buNone/>
            </a:pP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                                       </a:t>
            </a:r>
            <a:r>
              <a:rPr lang="ru-RU" sz="19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інформація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розширена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</a:p>
          <a:p>
            <a:pPr marL="45720" indent="0">
              <a:buNone/>
            </a:pP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                                   </a:t>
            </a:r>
            <a:r>
              <a:rPr lang="ru-RU" sz="19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інформація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замітка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інтерв'ю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звіт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репортаж,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спеціальний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 репортаж,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прес-опитування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 та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ін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.Аналітичні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кореспонденція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коментар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стаття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лист,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рецензія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бесіда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експеримент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рейтинг,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огляд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мемуари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 та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ін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.Художньо-публіцистичні </a:t>
            </a:r>
            <a:r>
              <a:rPr lang="ru-RU" sz="19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замальовка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нарис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пасквіль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фейлетон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памфлет,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історія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некролог і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ін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.Шоу-жанр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гри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конкурси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endParaRPr lang="ru-RU" sz="19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19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реаліті</a:t>
            </a:r>
            <a:r>
              <a:rPr lang="ru-RU" sz="19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-шоу 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і </a:t>
            </a:r>
            <a:r>
              <a:rPr lang="ru-RU" sz="1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ін</a:t>
            </a:r>
            <a:r>
              <a:rPr lang="ru-RU" sz="1900" dirty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endParaRPr lang="ru-RU" sz="19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ru-RU" sz="19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664"/>
            <a:ext cx="7271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Жанри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журналістики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97152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2609234" cy="181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7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848" y="984096"/>
            <a:ext cx="5104656" cy="4533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vi-VN" dirty="0"/>
              <a:t> </a:t>
            </a:r>
            <a:endParaRPr lang="en-US" dirty="0" smtClean="0"/>
          </a:p>
          <a:p>
            <a:pPr marL="45720" indent="0">
              <a:buNone/>
            </a:pPr>
            <a:r>
              <a:rPr lang="vi-VN" sz="1900" i="1" dirty="0" smtClean="0"/>
              <a:t>— </a:t>
            </a:r>
            <a:r>
              <a:rPr lang="vi-VN" sz="1900" i="1" dirty="0"/>
              <a:t>це соціальний інститут, створений з метою забезпечення всебічного й об'єктивного інформування всіх суб'єктів суспільного життя про соціальну дійсність, що необхідне для оптимального функціонування всіх інших соціальних інститутів і суспільства в цілому як саморегульованої системи.</a:t>
            </a:r>
            <a:endParaRPr lang="ru-RU" sz="1900" i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339873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Журналістика</a:t>
            </a:r>
            <a:endParaRPr lang="ru-RU" sz="30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333751" cy="22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4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3600400" cy="4032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ru-RU" sz="1500" i="1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Соціальна</a:t>
            </a: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місія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журналістики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полягає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формуванні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громадської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думки та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управлінні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масовими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емоціями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</a:p>
          <a:p>
            <a:pPr marL="45720" indent="0">
              <a:buNone/>
            </a:pPr>
            <a:endParaRPr lang="ru-RU" sz="1500" i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ru-RU" sz="1500" i="1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Функціонування</a:t>
            </a: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журналістики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забезпечується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сучасному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світі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через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її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інфраструктуру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яка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складається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з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технічних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інформаційних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організаційно-управлінських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навчальних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закладів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установ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45720" indent="0">
              <a:buNone/>
            </a:pPr>
            <a:r>
              <a:rPr lang="ru-RU" sz="1500" dirty="0" smtClean="0">
                <a:latin typeface="Comic Sans MS" panose="030F0702030302020204" pitchFamily="66" charset="0"/>
              </a:rPr>
              <a:t>	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439062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113584" y="5445224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Під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журналістикою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розуміють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також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практику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збору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інтерпретації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інформації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про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події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теми і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тенденції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сучасного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життя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її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уявлення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різних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жанрах і формах, і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подальшого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розповсюдження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масову</a:t>
            </a:r>
            <a:r>
              <a:rPr lang="ru-RU" sz="1500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аудиторію</a:t>
            </a:r>
            <a:endParaRPr lang="ru-RU" sz="15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9872" y="908720"/>
            <a:ext cx="5112568" cy="3777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500" b="1" dirty="0">
                <a:latin typeface="Comic Sans MS" panose="030F0702030302020204" pitchFamily="66" charset="0"/>
              </a:rPr>
              <a:t> </a:t>
            </a:r>
            <a:r>
              <a:rPr lang="ru-RU" sz="1500" b="1" dirty="0" smtClean="0">
                <a:latin typeface="Comic Sans MS" panose="030F0702030302020204" pitchFamily="66" charset="0"/>
              </a:rPr>
              <a:t>       </a:t>
            </a:r>
            <a:r>
              <a:rPr lang="ru-RU" sz="1500" dirty="0">
                <a:latin typeface="Comic Sans MS" panose="030F0702030302020204" pitchFamily="66" charset="0"/>
              </a:rPr>
              <a:t> — система </a:t>
            </a:r>
            <a:r>
              <a:rPr lang="ru-RU" sz="1500" dirty="0" err="1">
                <a:latin typeface="Comic Sans MS" panose="030F0702030302020204" pitchFamily="66" charset="0"/>
              </a:rPr>
              <a:t>художніх</a:t>
            </a:r>
            <a:r>
              <a:rPr lang="ru-RU" sz="1500" dirty="0">
                <a:latin typeface="Comic Sans MS" panose="030F0702030302020204" pitchFamily="66" charset="0"/>
              </a:rPr>
              <a:t>, </a:t>
            </a:r>
            <a:r>
              <a:rPr lang="ru-RU" sz="1500" dirty="0" err="1">
                <a:latin typeface="Comic Sans MS" panose="030F0702030302020204" pitchFamily="66" charset="0"/>
              </a:rPr>
              <a:t>культурологічних</a:t>
            </a:r>
            <a:r>
              <a:rPr lang="ru-RU" sz="1500" dirty="0">
                <a:latin typeface="Comic Sans MS" panose="030F0702030302020204" pitchFamily="66" charset="0"/>
              </a:rPr>
              <a:t>, </a:t>
            </a:r>
            <a:r>
              <a:rPr lang="ru-RU" sz="1500" dirty="0" err="1">
                <a:latin typeface="Comic Sans MS" panose="030F0702030302020204" pitchFamily="66" charset="0"/>
              </a:rPr>
              <a:t>історичних</a:t>
            </a:r>
            <a:r>
              <a:rPr lang="ru-RU" sz="1500" dirty="0">
                <a:latin typeface="Comic Sans MS" panose="030F0702030302020204" pitchFamily="66" charset="0"/>
              </a:rPr>
              <a:t>, </a:t>
            </a:r>
            <a:r>
              <a:rPr lang="ru-RU" sz="1500" dirty="0" err="1">
                <a:latin typeface="Comic Sans MS" panose="030F0702030302020204" pitchFamily="66" charset="0"/>
              </a:rPr>
              <a:t>соціологічних</a:t>
            </a:r>
            <a:r>
              <a:rPr lang="ru-RU" sz="1500" dirty="0">
                <a:latin typeface="Comic Sans MS" panose="030F0702030302020204" pitchFamily="66" charset="0"/>
              </a:rPr>
              <a:t> та </a:t>
            </a:r>
            <a:r>
              <a:rPr lang="ru-RU" sz="1500" dirty="0" err="1">
                <a:latin typeface="Comic Sans MS" panose="030F0702030302020204" pitchFamily="66" charset="0"/>
              </a:rPr>
              <a:t>ін</a:t>
            </a:r>
            <a:r>
              <a:rPr lang="ru-RU" sz="1500" dirty="0"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latin typeface="Comic Sans MS" panose="030F0702030302020204" pitchFamily="66" charset="0"/>
              </a:rPr>
              <a:t>дисциплін</a:t>
            </a:r>
            <a:r>
              <a:rPr lang="ru-RU" sz="1500" dirty="0">
                <a:latin typeface="Comic Sans MS" panose="030F0702030302020204" pitchFamily="66" charset="0"/>
              </a:rPr>
              <a:t>, </a:t>
            </a:r>
            <a:r>
              <a:rPr lang="ru-RU" sz="1500" dirty="0" err="1">
                <a:latin typeface="Comic Sans MS" panose="030F0702030302020204" pitchFamily="66" charset="0"/>
              </a:rPr>
              <a:t>що</a:t>
            </a:r>
            <a:r>
              <a:rPr lang="ru-RU" sz="1500" dirty="0"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latin typeface="Comic Sans MS" panose="030F0702030302020204" pitchFamily="66" charset="0"/>
              </a:rPr>
              <a:t>охоплює</a:t>
            </a:r>
            <a:r>
              <a:rPr lang="ru-RU" sz="1500" dirty="0"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latin typeface="Comic Sans MS" panose="030F0702030302020204" pitchFamily="66" charset="0"/>
              </a:rPr>
              <a:t>повний</a:t>
            </a:r>
            <a:r>
              <a:rPr lang="ru-RU" sz="1500" dirty="0">
                <a:latin typeface="Comic Sans MS" panose="030F0702030302020204" pitchFamily="66" charset="0"/>
              </a:rPr>
              <a:t> цикл </a:t>
            </a:r>
            <a:r>
              <a:rPr lang="ru-RU" sz="1500" dirty="0" err="1">
                <a:latin typeface="Comic Sans MS" panose="030F0702030302020204" pitchFamily="66" charset="0"/>
              </a:rPr>
              <a:t>створення</a:t>
            </a:r>
            <a:r>
              <a:rPr lang="ru-RU" sz="1500" dirty="0">
                <a:latin typeface="Comic Sans MS" panose="030F0702030302020204" pitchFamily="66" charset="0"/>
              </a:rPr>
              <a:t> і </a:t>
            </a:r>
            <a:r>
              <a:rPr lang="ru-RU" sz="1500" dirty="0" err="1">
                <a:latin typeface="Comic Sans MS" panose="030F0702030302020204" pitchFamily="66" charset="0"/>
              </a:rPr>
              <a:t>управління</a:t>
            </a:r>
            <a:r>
              <a:rPr lang="ru-RU" sz="1500" dirty="0">
                <a:latin typeface="Comic Sans MS" panose="030F0702030302020204" pitchFamily="66" charset="0"/>
              </a:rPr>
              <a:t> практичною </a:t>
            </a:r>
            <a:r>
              <a:rPr lang="ru-RU" sz="1500" dirty="0" err="1">
                <a:latin typeface="Comic Sans MS" panose="030F0702030302020204" pitchFamily="66" charset="0"/>
              </a:rPr>
              <a:t>журналістикою</a:t>
            </a:r>
            <a:r>
              <a:rPr lang="ru-RU" sz="1500" dirty="0">
                <a:latin typeface="Comic Sans MS" panose="030F0702030302020204" pitchFamily="66" charset="0"/>
              </a:rPr>
              <a:t> в </a:t>
            </a:r>
            <a:r>
              <a:rPr lang="ru-RU" sz="1500" dirty="0" err="1">
                <a:latin typeface="Comic Sans MS" panose="030F0702030302020204" pitchFamily="66" charset="0"/>
              </a:rPr>
              <a:t>суспільстві</a:t>
            </a:r>
            <a:r>
              <a:rPr lang="ru-RU" sz="1500" dirty="0">
                <a:latin typeface="Comic Sans MS" panose="030F0702030302020204" pitchFamily="66" charset="0"/>
              </a:rPr>
              <a:t>, </a:t>
            </a:r>
            <a:r>
              <a:rPr lang="ru-RU" sz="1500" dirty="0" err="1">
                <a:latin typeface="Comic Sans MS" panose="030F0702030302020204" pitchFamily="66" charset="0"/>
              </a:rPr>
              <a:t>її</a:t>
            </a:r>
            <a:r>
              <a:rPr lang="ru-RU" sz="1500" dirty="0"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latin typeface="Comic Sans MS" panose="030F0702030302020204" pitchFamily="66" charset="0"/>
              </a:rPr>
              <a:t>впливу</a:t>
            </a:r>
            <a:r>
              <a:rPr lang="ru-RU" sz="1500" dirty="0">
                <a:latin typeface="Comic Sans MS" panose="030F0702030302020204" pitchFamily="66" charset="0"/>
              </a:rPr>
              <a:t> на </a:t>
            </a:r>
            <a:r>
              <a:rPr lang="ru-RU" sz="1500" dirty="0" err="1">
                <a:latin typeface="Comic Sans MS" panose="030F0702030302020204" pitchFamily="66" charset="0"/>
              </a:rPr>
              <a:t>зміни</a:t>
            </a:r>
            <a:r>
              <a:rPr lang="ru-RU" sz="1500" dirty="0"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latin typeface="Comic Sans MS" panose="030F0702030302020204" pitchFamily="66" charset="0"/>
              </a:rPr>
              <a:t>суспільних</a:t>
            </a:r>
            <a:r>
              <a:rPr lang="ru-RU" sz="1500" dirty="0"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latin typeface="Comic Sans MS" panose="030F0702030302020204" pitchFamily="66" charset="0"/>
              </a:rPr>
              <a:t>процесів</a:t>
            </a:r>
            <a:r>
              <a:rPr lang="ru-RU" sz="1500" dirty="0">
                <a:latin typeface="Comic Sans MS" panose="030F0702030302020204" pitchFamily="66" charset="0"/>
              </a:rPr>
              <a:t>.</a:t>
            </a:r>
            <a:endParaRPr lang="ru-RU" sz="15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84584" y="836712"/>
            <a:ext cx="64807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Журналістика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як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наука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56060">
            <a:off x="941189" y="4484366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Слово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журналістика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введено в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російську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мову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ru-RU" sz="15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М.Польовим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Людину,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професійно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займається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журналістикою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прийнято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називати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uk-UA" sz="15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журналістом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2976"/>
            <a:ext cx="2504040" cy="32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8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548680"/>
            <a:ext cx="480612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Журналістика</a:t>
            </a:r>
            <a: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включає</a:t>
            </a:r>
            <a: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2687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Систему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творів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підготовлених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певних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жанрах і формах для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розміщення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засобах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масової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інформації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Комунікаційний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інститут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суспільства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організаційно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складається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із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мережі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профільних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установ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Сукупність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творчих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професій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необхідних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збирання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відбору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опрацювання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творення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розповсюдження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соціальної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масовій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аудиторії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Спеціальні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носії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соціально-масової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преса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телебачення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радіо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Інтернет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78">
            <a:off x="5399584" y="1280525"/>
            <a:ext cx="3575387" cy="240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900">
            <a:off x="6104882" y="4281540"/>
            <a:ext cx="2164789" cy="186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0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2140" y="620688"/>
            <a:ext cx="693972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500" i="1" cap="all" dirty="0" err="1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Види</a:t>
            </a:r>
            <a:r>
              <a:rPr lang="ru-RU" sz="4500" i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 </a:t>
            </a:r>
            <a:r>
              <a:rPr lang="ru-RU" sz="4500" i="1" cap="all" dirty="0" err="1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журналістики</a:t>
            </a:r>
            <a:r>
              <a:rPr lang="ru-RU" sz="4500" i="1" cap="all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:</a:t>
            </a:r>
            <a:endParaRPr lang="ru-RU" sz="4500" i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05830" y="1988840"/>
            <a:ext cx="9680855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пресова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газети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журнали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бюлетені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, альманахи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algn="ctr"/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телевізійна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(канали,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програми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передачі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                          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фільми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інше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                    	-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радійна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(канали,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програми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передачі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інше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uk-UA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  -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інтернетна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інтернет-видання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сайт-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видання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               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інше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marL="342900" indent="-342900" algn="ctr">
              <a:buFontTx/>
              <a:buChar char="-"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555">
            <a:off x="16622" y="2348880"/>
            <a:ext cx="2171035" cy="162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35554"/>
            <a:ext cx="1999343" cy="133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37" y="5373216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4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23728" y="1907664"/>
            <a:ext cx="6400800" cy="347472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професійну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(яку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виконують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журналісти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) і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непрофесійну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пресову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комерційну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(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спрямовану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на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отримання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прибутків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власниками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медій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) і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некомерційну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(для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громадських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державних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і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релігійних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організацій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місцеву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загальнонаціональну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і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міжнародну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політичну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економічну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спортивну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культурну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й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іншу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соціальну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.</a:t>
            </a:r>
          </a:p>
          <a:p>
            <a:pPr marL="45720" indent="0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021" y="620688"/>
            <a:ext cx="765145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Журналістику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можна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поділити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на:</a:t>
            </a:r>
            <a:endParaRPr lang="ru-RU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217">
            <a:off x="179512" y="1844824"/>
            <a:ext cx="212866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89557"/>
            <a:ext cx="4176464" cy="259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7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078382">
            <a:off x="406737" y="549306"/>
            <a:ext cx="43476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Функції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журналістики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214919"/>
            <a:ext cx="22461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з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агальні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функції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4888" y="16150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бирання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обробка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й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поширення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інформації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ф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ормування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громадської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думки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81544" y="4046250"/>
            <a:ext cx="25426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с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пеціальні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функції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461518"/>
            <a:ext cx="4429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рганізаційна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функція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журналістики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ідеологічна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функція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журналістики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культурна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функція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журналістики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рекламна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функція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журналістики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69" y="1177917"/>
            <a:ext cx="3401105" cy="272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885">
            <a:off x="260525" y="3898801"/>
            <a:ext cx="3128726" cy="166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0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49552" y="908720"/>
            <a:ext cx="4967064" cy="46805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Попри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те,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немає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науки 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журналістика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багато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вищих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навчальних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закладів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(ВНЗ)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різних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країн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готують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журналістів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вивчають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журналістику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як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соціальне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явище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Разом з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тим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дуже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багато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професійних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журналістів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ніколи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спеціально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журналістиці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не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навчалися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558">
            <a:off x="570654" y="918619"/>
            <a:ext cx="3810000" cy="38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53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310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6</cp:revision>
  <dcterms:created xsi:type="dcterms:W3CDTF">2014-03-07T05:49:03Z</dcterms:created>
  <dcterms:modified xsi:type="dcterms:W3CDTF">2014-03-07T06:59:18Z</dcterms:modified>
</cp:coreProperties>
</file>