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1"/>
  </p:notesMasterIdLst>
  <p:sldIdLst>
    <p:sldId id="256" r:id="rId2"/>
    <p:sldId id="273" r:id="rId3"/>
    <p:sldId id="272" r:id="rId4"/>
    <p:sldId id="275" r:id="rId5"/>
    <p:sldId id="274" r:id="rId6"/>
    <p:sldId id="276" r:id="rId7"/>
    <p:sldId id="277" r:id="rId8"/>
    <p:sldId id="279" r:id="rId9"/>
    <p:sldId id="270" r:id="rId10"/>
    <p:sldId id="264" r:id="rId11"/>
    <p:sldId id="263" r:id="rId12"/>
    <p:sldId id="265" r:id="rId13"/>
    <p:sldId id="268" r:id="rId14"/>
    <p:sldId id="269" r:id="rId15"/>
    <p:sldId id="283" r:id="rId16"/>
    <p:sldId id="284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803" autoAdjust="0"/>
  </p:normalViewPr>
  <p:slideViewPr>
    <p:cSldViewPr>
      <p:cViewPr varScale="1">
        <p:scale>
          <a:sx n="69" d="100"/>
          <a:sy n="69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140BD-EB63-47D5-98E1-70D470CEACD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794C4-2113-4476-A8E4-2BFC39586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94C4-2113-4476-A8E4-2BFC39586B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94C4-2113-4476-A8E4-2BFC39586B7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ngogol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5696" y="5877272"/>
            <a:ext cx="5976664" cy="646331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r>
              <a:rPr lang="ru-RU" sz="3600" i="1" dirty="0" err="1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Микола</a:t>
            </a:r>
            <a:r>
              <a:rPr lang="ru-RU" sz="36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3600" i="1" dirty="0" err="1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Васильович</a:t>
            </a:r>
            <a:r>
              <a:rPr lang="ru-RU" sz="36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3600" i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Гоголь</a:t>
            </a:r>
            <a:endParaRPr lang="ru-RU" sz="3600" i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 descr="56b9ee5eee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88640"/>
            <a:ext cx="4438352" cy="53260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750004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1 </a:t>
            </a:r>
            <a:r>
              <a:rPr lang="ru-RU" sz="2400" dirty="0" err="1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кв</a:t>
            </a:r>
            <a:r>
              <a:rPr lang="uk-UA" sz="24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і</a:t>
            </a:r>
            <a:r>
              <a:rPr lang="ru-RU" sz="2400" dirty="0" err="1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тня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 1809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84368" y="5661248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4 березня 1852</a:t>
            </a:r>
            <a:endParaRPr lang="ru-RU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-675456"/>
            <a:ext cx="7086600" cy="1828800"/>
          </a:xfrm>
        </p:spPr>
        <p:txBody>
          <a:bodyPr/>
          <a:lstStyle/>
          <a:p>
            <a:r>
              <a:rPr lang="ru-RU" dirty="0" smtClean="0">
                <a:ln w="6350">
                  <a:solidFill>
                    <a:srgbClr val="00B0F0"/>
                  </a:solidFill>
                </a:ln>
                <a:solidFill>
                  <a:srgbClr val="002060"/>
                </a:solidFill>
              </a:rPr>
              <a:t>Перший цикл</a:t>
            </a:r>
            <a:endParaRPr lang="ru-RU" dirty="0">
              <a:ln w="6350">
                <a:solidFill>
                  <a:srgbClr val="00B0F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2577398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У </a:t>
            </a:r>
            <a:r>
              <a:rPr lang="ru-RU" sz="2800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першому</a:t>
            </a:r>
            <a:r>
              <a:rPr lang="ru-RU" sz="28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uk-UA" sz="28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циклі Гоголь намалював норму, ідеал народної мрії про вільну людину, про світле життя людей, ідеал можливого і на землі  людського існування, ідеал дещо архаїчний та стихійний, але зв’язаний з нормами життя, відображений в поезії народу.</a:t>
            </a:r>
            <a:endParaRPr lang="ru-RU" sz="2800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/>
          </a:bodyPr>
          <a:lstStyle/>
          <a:p>
            <a:r>
              <a:rPr lang="uk-UA" sz="2000" dirty="0" smtClean="0">
                <a:ln w="6350"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До першого циклу відноситься збірка повістей «Вечора на хуторі поблизу Диканьки» До збірника входить</a:t>
            </a:r>
            <a:r>
              <a:rPr lang="uk-UA" sz="900" dirty="0" smtClean="0">
                <a:ln w="6350"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: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«Сорочинська </a:t>
            </a:r>
            <a:r>
              <a:rPr lang="uk-UA" dirty="0" err="1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ярмарка</a:t>
            </a:r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»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«Майська ніч або утоплениця»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«Зникла грамота»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«Вечір проти Івана Купала»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«Страшна помста»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«Ніч перед Різдвом»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«Іван Федорович, Шпонька і його тітка»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«Зачароване місце»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229600" cy="1828800"/>
          </a:xfrm>
        </p:spPr>
        <p:txBody>
          <a:bodyPr/>
          <a:lstStyle/>
          <a:p>
            <a:r>
              <a:rPr lang="ru-RU" dirty="0" err="1" smtClean="0">
                <a:blipFill>
                  <a:blip r:embed="rId2"/>
                  <a:tile tx="0" ty="0" sx="100000" sy="100000" flip="none" algn="tl"/>
                </a:blipFill>
              </a:rPr>
              <a:t>Другий</a:t>
            </a: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 цикл</a:t>
            </a:r>
            <a:endParaRPr lang="ru-RU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 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ln>
                  <a:solidFill>
                    <a:srgbClr val="FFFF00"/>
                  </a:solidFill>
                  <a:prstDash val="lgDashDotDot"/>
                </a:ln>
                <a:solidFill>
                  <a:srgbClr val="FFFF00"/>
                </a:solidFill>
              </a:rPr>
              <a:t>В другому циклі два обличчя : </a:t>
            </a:r>
            <a:r>
              <a:rPr lang="uk-UA" dirty="0" err="1" smtClean="0">
                <a:ln>
                  <a:solidFill>
                    <a:srgbClr val="FFFF00"/>
                  </a:solidFill>
                  <a:prstDash val="lgDashDotDot"/>
                </a:ln>
                <a:solidFill>
                  <a:srgbClr val="FFFF00"/>
                </a:solidFill>
              </a:rPr>
              <a:t>заворожуюча</a:t>
            </a:r>
            <a:r>
              <a:rPr lang="uk-UA" dirty="0" smtClean="0">
                <a:ln>
                  <a:solidFill>
                    <a:srgbClr val="FFFF00"/>
                  </a:solidFill>
                  <a:prstDash val="lgDashDotDot"/>
                </a:ln>
                <a:solidFill>
                  <a:srgbClr val="FFFF00"/>
                </a:solidFill>
              </a:rPr>
              <a:t> картина можливого і жорстока картина існуючого</a:t>
            </a:r>
            <a:r>
              <a:rPr lang="uk-UA" dirty="0" smtClean="0">
                <a:ln>
                  <a:solidFill>
                    <a:srgbClr val="FFFF00"/>
                  </a:solidFill>
                  <a:prstDash val="sysDot"/>
                </a:ln>
                <a:solidFill>
                  <a:srgbClr val="FFFF00"/>
                </a:solidFill>
              </a:rPr>
              <a:t>.</a:t>
            </a:r>
            <a:endParaRPr lang="ru-RU" dirty="0" smtClean="0">
              <a:ln>
                <a:solidFill>
                  <a:srgbClr val="FFFF00"/>
                </a:solidFill>
                <a:prstDash val="sysDot"/>
              </a:ln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04664"/>
            <a:ext cx="81893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 другого циклу відноситься збірник повістей «Миргород».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 збірнику входять такі повісті:</a:t>
            </a:r>
            <a:endParaRPr kumimoji="0" lang="uk-UA" sz="2400" b="0" i="0" u="none" strike="noStrike" cap="none" normalizeH="0" baseline="0" dirty="0" smtClean="0">
              <a:ln>
                <a:solidFill>
                  <a:srgbClr val="00B050"/>
                </a:solidFill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276872"/>
            <a:ext cx="61002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 w="3175"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«Старосвітські поміщики»</a:t>
            </a:r>
            <a:endParaRPr kumimoji="0" lang="ru-RU" sz="2400" b="0" i="0" u="none" strike="noStrike" cap="none" normalizeH="0" baseline="0" dirty="0" smtClean="0">
              <a:ln w="3175"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 w="3175"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«Тарас Бульба»</a:t>
            </a:r>
            <a:endParaRPr kumimoji="0" lang="ru-RU" sz="2400" b="0" i="0" u="none" strike="noStrike" cap="none" normalizeH="0" baseline="0" dirty="0" smtClean="0">
              <a:ln w="3175"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 w="3175"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«Вій»</a:t>
            </a:r>
            <a:endParaRPr kumimoji="0" lang="ru-RU" sz="2400" b="0" i="0" u="none" strike="noStrike" cap="none" normalizeH="0" baseline="0" dirty="0" smtClean="0">
              <a:ln w="3175"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 w="3175"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«Повість про те, як посварився Іван Іванович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 w="3175"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із Іваном </a:t>
            </a:r>
            <a:r>
              <a:rPr kumimoji="0" lang="uk-UA" sz="2400" b="0" i="0" u="none" strike="noStrike" cap="none" normalizeH="0" baseline="0" dirty="0" err="1" smtClean="0">
                <a:ln w="3175"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Микифоровичем</a:t>
            </a:r>
            <a:r>
              <a:rPr kumimoji="0" lang="uk-UA" sz="2400" b="0" i="0" u="none" strike="noStrike" cap="none" normalizeH="0" baseline="0" dirty="0" smtClean="0">
                <a:ln w="3175">
                  <a:solidFill>
                    <a:srgbClr val="00B05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uk-UA" sz="2400" b="0" i="0" u="none" strike="noStrike" cap="none" normalizeH="0" baseline="0" dirty="0" smtClean="0">
              <a:ln w="3175">
                <a:solidFill>
                  <a:srgbClr val="00B050"/>
                </a:solidFill>
              </a:ln>
              <a:blipFill>
                <a:blip r:embed="rId2"/>
                <a:tile tx="0" ty="0" sx="100000" sy="100000" flip="none" algn="tl"/>
              </a:blip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08121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564904"/>
            <a:ext cx="2411412" cy="3068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6350">
                  <a:solidFill>
                    <a:sysClr val="windowText" lastClr="000000"/>
                  </a:solidFill>
                </a:ln>
                <a:solidFill>
                  <a:srgbClr val="FF3399"/>
                </a:solidFill>
              </a:rPr>
              <a:t>Третій цикл</a:t>
            </a:r>
            <a:endParaRPr lang="ru-RU" dirty="0">
              <a:ln w="6350">
                <a:solidFill>
                  <a:sysClr val="windowText" lastClr="000000"/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988840"/>
            <a:ext cx="77403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третьому і останньому циклі, у </a:t>
            </a:r>
            <a:r>
              <a:rPr kumimoji="0" lang="uk-UA" sz="2800" b="0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пітербурзьких</a:t>
            </a:r>
            <a:r>
              <a:rPr kumimoji="0" lang="uk-UA" sz="28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повістях, Гоголь вже не зображує ідеалів. Гоголь досі знає, що в глибині душі нещасних людей-жертв приховуються можливості воскрешення їх до всього великого; ще більш пристрасно він проповідує відродження словами ненависті до суспільної брехні</a:t>
            </a:r>
            <a:r>
              <a:rPr kumimoji="0" lang="uk-UA" sz="11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uk-UA" sz="18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Москва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-324544" y="1628800"/>
            <a:ext cx="8229600" cy="47091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err="1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Після</a:t>
            </a:r>
            <a:r>
              <a:rPr lang="ru-RU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 </a:t>
            </a:r>
            <a:r>
              <a:rPr lang="ru-RU" dirty="0" err="1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довгих</a:t>
            </a:r>
            <a:r>
              <a:rPr lang="ru-RU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</a:t>
            </a:r>
            <a:r>
              <a:rPr lang="ru-RU" dirty="0" err="1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подорожей</a:t>
            </a:r>
            <a:r>
              <a:rPr lang="ru-RU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у </a:t>
            </a:r>
            <a:r>
              <a:rPr lang="ru-RU" dirty="0" err="1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різних</a:t>
            </a:r>
            <a:r>
              <a:rPr lang="ru-RU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</a:t>
            </a:r>
            <a:r>
              <a:rPr lang="ru-RU" dirty="0" err="1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містах</a:t>
            </a:r>
            <a:r>
              <a:rPr lang="ru-RU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та </a:t>
            </a:r>
            <a:r>
              <a:rPr lang="ru-RU" dirty="0" err="1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країнах</a:t>
            </a:r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Гоголь переїжджає до Москви. У 1849-1850, Гоголь зачитує глави другого тому «Мертвих душ» своїм друзям.  Загальне захоплення  стимулює письменника , який працює тепер з подвійною енергією. Весною 1850 року Гоголь намагається вперше та востаннє  влаштувати своє сімейне життя – робить пропозицію А. М. </a:t>
            </a:r>
            <a:r>
              <a:rPr lang="uk-UA" dirty="0" err="1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Вієльгорській</a:t>
            </a:r>
            <a:r>
              <a:rPr lang="uk-UA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, але отримує відмову.</a:t>
            </a:r>
            <a:endParaRPr lang="ru-RU" dirty="0" smtClean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  <a:p>
            <a:pPr eaLnBrk="1" hangingPunct="1">
              <a:defRPr/>
            </a:pPr>
            <a:endParaRPr lang="ru-RU" sz="2800" dirty="0" smtClean="0"/>
          </a:p>
        </p:txBody>
      </p:sp>
      <p:pic>
        <p:nvPicPr>
          <p:cNvPr id="5" name="Picture 9" descr="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833664"/>
            <a:ext cx="2214671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413" cy="14954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000" dirty="0" err="1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Будинок</a:t>
            </a:r>
            <a:r>
              <a:rPr lang="ru-RU" sz="3000" dirty="0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№7 на </a:t>
            </a:r>
            <a:r>
              <a:rPr lang="ru-RU" sz="3000" dirty="0" err="1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Микитськом</a:t>
            </a:r>
            <a:r>
              <a:rPr lang="ru-RU" sz="3000" dirty="0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</a:t>
            </a:r>
            <a:r>
              <a:rPr lang="ru-RU" sz="3000" dirty="0" err="1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бульварі</a:t>
            </a:r>
            <a:r>
              <a:rPr lang="ru-RU" sz="3000" dirty="0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. Тут Гоголь </a:t>
            </a:r>
            <a:br>
              <a:rPr lang="ru-RU" sz="3000" dirty="0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</a:br>
            <a:r>
              <a:rPr lang="ru-RU" sz="3000" dirty="0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прожив </a:t>
            </a:r>
            <a:r>
              <a:rPr lang="ru-RU" sz="3000" dirty="0" err="1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свої</a:t>
            </a:r>
            <a:r>
              <a:rPr lang="ru-RU" sz="3000" dirty="0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</a:t>
            </a:r>
            <a:r>
              <a:rPr lang="ru-RU" sz="3000" dirty="0" err="1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останні</a:t>
            </a:r>
            <a:r>
              <a:rPr lang="ru-RU" sz="3000" dirty="0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 пять </a:t>
            </a:r>
            <a:r>
              <a:rPr lang="ru-RU" sz="3000" dirty="0" err="1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років</a:t>
            </a:r>
            <a:endParaRPr lang="ru-RU" sz="3800" dirty="0" smtClean="0">
              <a:ln w="6350"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pic>
        <p:nvPicPr>
          <p:cNvPr id="24579" name="Picture 4" descr="gogol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3923928" cy="2707510"/>
          </a:xfrm>
          <a:noFill/>
        </p:spPr>
      </p:pic>
      <p:pic>
        <p:nvPicPr>
          <p:cNvPr id="4" name="Picture 3" descr="filename47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700808"/>
            <a:ext cx="4499992" cy="2571424"/>
          </a:xfrm>
          <a:prstGeom prst="rect">
            <a:avLst/>
          </a:prstGeom>
          <a:noFill/>
        </p:spPr>
      </p:pic>
      <p:pic>
        <p:nvPicPr>
          <p:cNvPr id="5" name="Picture 4" descr="filename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563888" y="4359453"/>
            <a:ext cx="1872208" cy="24985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Останні місяці життя</a:t>
            </a:r>
            <a:endParaRPr lang="ru-RU" dirty="0" smtClean="0">
              <a:ln w="6350"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5915025" cy="453072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uk-UA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1 січня 1852 р. Гоголь повідомляє Арнольді що другий том </a:t>
            </a:r>
            <a:r>
              <a:rPr lang="uk-UA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“Мертвих</a:t>
            </a:r>
            <a:r>
              <a:rPr lang="uk-UA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uk-UA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душ”</a:t>
            </a:r>
            <a:r>
              <a:rPr lang="uk-UA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 закінчений. Але в останніх числах місяця виявились ознаки нової кризи, поштовхом до якої була смерть Е. М. Хом’якової, сестри Язикового, людини, духовно близької  Гоголю. Його  терзають відчуття близької смерті.  7 лютого Гоголь сповідується і причащається,  а у ніч з 11 на 12 спалює рукопись 2-го тому. 21 лютого вранці Гоголь помирає у своїй квартирі в будинку Тализіна у Москві.  </a:t>
            </a:r>
            <a:endParaRPr lang="ru-RU" dirty="0" smtClean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</p:txBody>
      </p:sp>
      <p:pic>
        <p:nvPicPr>
          <p:cNvPr id="29700" name="Picture 4" descr="gogol2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2350" y="1773238"/>
            <a:ext cx="30416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200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Похорони письменника відбулися при великій кількості людей на цвинтарі  </a:t>
            </a:r>
            <a:r>
              <a:rPr lang="ru-RU" sz="2000" dirty="0" err="1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Свято-Данилівському</a:t>
            </a:r>
            <a:r>
              <a:rPr lang="uk-UA" sz="200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 монастиря, а у 1931 рештки Гоголя були </a:t>
            </a:r>
            <a:r>
              <a:rPr lang="uk-UA" sz="2000" dirty="0" err="1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перезахоронені</a:t>
            </a:r>
            <a:r>
              <a:rPr lang="uk-UA" sz="200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 на </a:t>
            </a:r>
            <a:r>
              <a:rPr lang="uk-UA" sz="2000" dirty="0" err="1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Новодівичему</a:t>
            </a:r>
            <a:r>
              <a:rPr lang="uk-UA" sz="2000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цвинтарі.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3800" dirty="0" smtClean="0"/>
          </a:p>
        </p:txBody>
      </p:sp>
      <p:pic>
        <p:nvPicPr>
          <p:cNvPr id="30723" name="Picture 4" descr="gogol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1628775"/>
            <a:ext cx="5219700" cy="3468688"/>
          </a:xfr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5474350"/>
            <a:ext cx="84750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Колишня могила Н. В. Гоголя в </a:t>
            </a:r>
            <a:r>
              <a:rPr kumimoji="0" lang="uk-UA" sz="2400" b="0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Свято-Данилівському</a:t>
            </a:r>
            <a:r>
              <a:rPr kumimoji="0" lang="uk-UA" sz="24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монастирі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Москві.</a:t>
            </a:r>
            <a:endParaRPr kumimoji="0" lang="uk-UA" sz="24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dirty="0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Могила Гоголя на </a:t>
            </a:r>
            <a:r>
              <a:rPr lang="ru-RU" sz="3800" dirty="0" err="1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Новодівичему</a:t>
            </a:r>
            <a:r>
              <a:rPr lang="ru-RU" sz="3800" dirty="0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3800" dirty="0" err="1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цвитнар</a:t>
            </a:r>
            <a:r>
              <a:rPr lang="uk-UA" sz="3800" dirty="0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і</a:t>
            </a:r>
            <a:endParaRPr lang="ru-RU" sz="3800" dirty="0" smtClean="0">
              <a:ln w="6350"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31747" name="Picture 4" descr="gogol_mogil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4061" y="1600200"/>
            <a:ext cx="3135878" cy="4708525"/>
          </a:xfr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dirty="0" err="1" smtClean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МарІя</a:t>
            </a:r>
            <a:r>
              <a:rPr lang="ru-RU" sz="3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Іванівна</a:t>
            </a:r>
            <a:r>
              <a:rPr lang="ru-RU" sz="3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та  </a:t>
            </a:r>
            <a:br>
              <a:rPr lang="ru-RU" sz="3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</a:br>
            <a:r>
              <a:rPr lang="ru-RU" sz="38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Василь </a:t>
            </a:r>
            <a:r>
              <a:rPr lang="ru-RU" sz="3800" dirty="0" err="1" smtClean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Афанасійович</a:t>
            </a:r>
            <a:endParaRPr lang="ru-RU" sz="3800" dirty="0" smtClean="0">
              <a:ln w="6350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8195" name="Picture 4" descr="gogol_ma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53144" y="1916832"/>
            <a:ext cx="3406048" cy="4407826"/>
          </a:xfrm>
          <a:noFill/>
        </p:spPr>
      </p:pic>
      <p:pic>
        <p:nvPicPr>
          <p:cNvPr id="8196" name="Picture 5" descr="gogol_ot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2"/>
            <a:ext cx="350202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81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Сім'я </a:t>
            </a:r>
            <a:endParaRPr lang="ru-RU" dirty="0" smtClean="0">
              <a:ln w="6350"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dirty="0" smtClean="0">
                <a:ln>
                  <a:solidFill>
                    <a:srgbClr val="FF3399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Батько письменника, Василь Афанасійович  Гоголь-Яновський (1777-1825), слугував при Малоросійському поштамті , в 1805 г. звільнився з чинів </a:t>
            </a:r>
            <a:r>
              <a:rPr lang="uk-UA" dirty="0" err="1" smtClean="0">
                <a:ln>
                  <a:solidFill>
                    <a:srgbClr val="FF3399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коллежського</a:t>
            </a:r>
            <a:r>
              <a:rPr lang="uk-UA" dirty="0" smtClean="0">
                <a:ln>
                  <a:solidFill>
                    <a:srgbClr val="FF3399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  асесора і одружився з Марією Іванівною </a:t>
            </a:r>
            <a:r>
              <a:rPr lang="uk-UA" dirty="0" err="1" smtClean="0">
                <a:ln>
                  <a:solidFill>
                    <a:srgbClr val="FF3399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Косяровською</a:t>
            </a:r>
            <a:r>
              <a:rPr lang="uk-UA" dirty="0" smtClean="0">
                <a:ln>
                  <a:solidFill>
                    <a:srgbClr val="FF3399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(1791-1868), яка була із сім’ї поміщиків. За приданим, вона була першою красунею на Полтавщині . Заміж за Василя Афанасійовича  вона вийшла у віці 14 років. У сім’ї, окрім Миколая, було ще п’ятеро дітей. </a:t>
            </a:r>
            <a:endParaRPr lang="ru-RU" sz="2800" dirty="0" smtClean="0">
              <a:ln>
                <a:solidFill>
                  <a:srgbClr val="FF3399"/>
                </a:solidFill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err="1" smtClean="0"/>
              <a:t>Батьківський</a:t>
            </a:r>
            <a:r>
              <a:rPr lang="ru-RU" dirty="0" smtClean="0"/>
              <a:t> </a:t>
            </a:r>
            <a:r>
              <a:rPr lang="ru-RU" dirty="0" err="1" smtClean="0"/>
              <a:t>будинок</a:t>
            </a:r>
            <a:r>
              <a:rPr lang="ru-RU" dirty="0" smtClean="0"/>
              <a:t> у </a:t>
            </a:r>
            <a:r>
              <a:rPr lang="ru-RU" dirty="0" err="1" smtClean="0"/>
              <a:t>Васильївці</a:t>
            </a:r>
            <a:endParaRPr lang="ru-RU" dirty="0" smtClean="0"/>
          </a:p>
        </p:txBody>
      </p:sp>
      <p:pic>
        <p:nvPicPr>
          <p:cNvPr id="10243" name="Picture 4" descr="gogol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780928"/>
            <a:ext cx="4305300" cy="2311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Васильївка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Дитячі роки Гоголь провів в маєтку батьків </a:t>
            </a:r>
            <a:r>
              <a:rPr lang="uk-UA" dirty="0" err="1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Васильївці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(інша назва - </a:t>
            </a:r>
            <a:r>
              <a:rPr lang="uk-UA" dirty="0" err="1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Яновщина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). Культурним центром краю являлися </a:t>
            </a:r>
            <a:r>
              <a:rPr lang="uk-UA" dirty="0" err="1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Кибинці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, маєток Трощинського (1754-1829), дальнього родича Гоголів, колишнього міністра, обраного в повітові маршали;  батько Гоголя виконував у нього обов’язки секретаря. В </a:t>
            </a:r>
            <a:r>
              <a:rPr lang="uk-UA" dirty="0" err="1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Кибинцях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знаходилась велика бібліотека, існував домашній театр, для якого батько Гоголя писав комедії, будучи також його </a:t>
            </a:r>
            <a:r>
              <a:rPr lang="uk-UA" dirty="0" err="1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дерижером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 та актором. 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>
                <a:blipFill>
                  <a:blip r:embed="rId2"/>
                  <a:tile tx="0" ty="0" sx="100000" sy="100000" flip="none" algn="tl"/>
                </a:blipFill>
              </a:rPr>
              <a:t>Ніжин</a:t>
            </a:r>
            <a:endParaRPr lang="ru-RU" dirty="0" smtClean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uk-UA" sz="2400" dirty="0" smtClean="0">
                <a:blipFill>
                  <a:blip r:embed="rId3"/>
                  <a:tile tx="0" ty="0" sx="100000" sy="100000" flip="none" algn="tl"/>
                </a:blipFill>
              </a:rPr>
              <a:t>У 1818-1819 Гоголь разом із братом  Іваном навчався у Полтавському училищі, а потім у 1820-1821, брав уроки у полтавського вчителя </a:t>
            </a:r>
            <a:r>
              <a:rPr lang="uk-UA" sz="2400" dirty="0" err="1" smtClean="0">
                <a:blipFill>
                  <a:blip r:embed="rId3"/>
                  <a:tile tx="0" ty="0" sx="100000" sy="100000" flip="none" algn="tl"/>
                </a:blipFill>
              </a:rPr>
              <a:t>Гавриїла</a:t>
            </a:r>
            <a:r>
              <a:rPr lang="uk-UA" sz="2400" dirty="0" smtClean="0">
                <a:blipFill>
                  <a:blip r:embed="rId3"/>
                  <a:tile tx="0" ty="0" sx="100000" sy="100000" flip="none" algn="tl"/>
                </a:blipFill>
              </a:rPr>
              <a:t> Сорочинського, проживаючи у його квартирі. У травні 1821 вступив у гімназію вищих наук в Ніжині. Там він займався живописом, брав участь у спектаклях – як художник-декоратор і як актор, з особливим успіхом  виконував комічні ролі.  Випробовує себе у різних літературних жанрах (пише елегійні вірші, трагедії, історичні поеми, повісті). Тоді ж пише сатиру «Дещо про Ніжин, або Дурням закон не писаний » (не збереглось)</a:t>
            </a:r>
            <a:endParaRPr lang="ru-RU" sz="2400" dirty="0" smtClean="0">
              <a:blipFill>
                <a:blip r:embed="rId3"/>
                <a:tile tx="0" ty="0" sx="100000" sy="100000" flip="none" algn="tl"/>
              </a:blip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err="1" smtClean="0">
                <a:ln w="6350">
                  <a:solidFill>
                    <a:schemeClr val="tx1"/>
                  </a:solidFill>
                  <a:prstDash val="dashDot"/>
                </a:ln>
                <a:solidFill>
                  <a:schemeClr val="accent3">
                    <a:lumMod val="75000"/>
                  </a:schemeClr>
                </a:solidFill>
              </a:rPr>
              <a:t>Ніжин</a:t>
            </a:r>
            <a:r>
              <a:rPr lang="ru-RU" dirty="0" smtClean="0">
                <a:ln w="6350">
                  <a:solidFill>
                    <a:schemeClr val="tx1"/>
                  </a:solidFill>
                  <a:prstDash val="dashDot"/>
                </a:ln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ln w="6350">
                  <a:solidFill>
                    <a:schemeClr val="tx1"/>
                  </a:solidFill>
                  <a:prstDash val="dashDot"/>
                </a:ln>
                <a:solidFill>
                  <a:schemeClr val="accent3">
                    <a:lumMod val="75000"/>
                  </a:schemeClr>
                </a:solidFill>
              </a:rPr>
              <a:t>Гимназія</a:t>
            </a:r>
            <a:r>
              <a:rPr lang="ru-RU" dirty="0" smtClean="0">
                <a:ln w="6350">
                  <a:solidFill>
                    <a:schemeClr val="tx1"/>
                  </a:solidFill>
                  <a:prstDash val="dashDot"/>
                </a:ln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 w="6350">
                  <a:solidFill>
                    <a:schemeClr val="tx1"/>
                  </a:solidFill>
                  <a:prstDash val="dashDot"/>
                </a:ln>
                <a:solidFill>
                  <a:schemeClr val="accent3">
                    <a:lumMod val="75000"/>
                  </a:schemeClr>
                </a:solidFill>
              </a:rPr>
              <a:t>вищих</a:t>
            </a:r>
            <a:r>
              <a:rPr lang="ru-RU" dirty="0" smtClean="0">
                <a:ln w="6350">
                  <a:solidFill>
                    <a:schemeClr val="tx1"/>
                  </a:solidFill>
                  <a:prstDash val="dashDot"/>
                </a:ln>
                <a:solidFill>
                  <a:schemeClr val="accent3">
                    <a:lumMod val="75000"/>
                  </a:schemeClr>
                </a:solidFill>
              </a:rPr>
              <a:t> наук </a:t>
            </a:r>
          </a:p>
        </p:txBody>
      </p:sp>
      <p:pic>
        <p:nvPicPr>
          <p:cNvPr id="12291" name="Picture 4" descr="gogol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677988"/>
            <a:ext cx="7131050" cy="41259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Петербург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5651500" cy="52562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uk-U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Закінчивши гімназію у 1828 р. , Гоголь у грудні разом з іншим випускником Данилевським (1809-1888), їде до Петербургу. Відчуваючи грошову нестачу Гоголь робить перші літературні проби:  на початку 1829 р. з’являється вірш «Італія» , а на весні того ж року під псевдонімом «В. </a:t>
            </a:r>
            <a:r>
              <a:rPr lang="uk-UA" sz="2400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Алов</a:t>
            </a:r>
            <a:r>
              <a:rPr lang="uk-U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» Гоголь пише «ідилію в картинах» «</a:t>
            </a:r>
            <a:r>
              <a:rPr lang="uk-UA" sz="2400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Ганц</a:t>
            </a:r>
            <a:r>
              <a:rPr lang="uk-U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uk-UA" sz="2400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Кюхельгартен</a:t>
            </a:r>
            <a:r>
              <a:rPr lang="uk-U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». Поема викликала різкі та </a:t>
            </a:r>
            <a:r>
              <a:rPr lang="uk-UA" sz="2400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насішливі</a:t>
            </a:r>
            <a:r>
              <a:rPr lang="uk-U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 відголоси Н. А. Полевого і пізніше співчутливі відголос О. М. Сомова (1830 р.), що посилило тяжкий настрій Гоголя. </a:t>
            </a:r>
          </a:p>
          <a:p>
            <a:pPr>
              <a:lnSpc>
                <a:spcPct val="80000"/>
              </a:lnSpc>
              <a:defRPr/>
            </a:pPr>
            <a:endParaRPr lang="ru-RU" sz="2400" dirty="0" smtClean="0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200" dirty="0" smtClean="0"/>
          </a:p>
        </p:txBody>
      </p:sp>
      <p:pic>
        <p:nvPicPr>
          <p:cNvPr id="22529" name="Picture 1" descr="C:\Users\Иришка&amp;Юляшка\Desktop\Снимо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412776"/>
            <a:ext cx="3499931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n w="635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Творчість Гоголя поділяється н три цикли</a:t>
            </a:r>
            <a:endParaRPr lang="ru-RU" dirty="0">
              <a:ln w="6350">
                <a:solidFill>
                  <a:srgbClr val="00B0F0"/>
                </a:solidFill>
              </a:ln>
              <a:solidFill>
                <a:srgbClr val="00B0F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pic>
        <p:nvPicPr>
          <p:cNvPr id="1026" name="Picture 2" descr="D:\юлия\гоголь\gogol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1585913"/>
            <a:ext cx="6540500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380</TotalTime>
  <Words>770</Words>
  <Application>Microsoft Office PowerPoint</Application>
  <PresentationFormat>Экран (4:3)</PresentationFormat>
  <Paragraphs>49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Слайд 1</vt:lpstr>
      <vt:lpstr>МарІя Іванівна та   Василь Афанасійович</vt:lpstr>
      <vt:lpstr>Сім'я </vt:lpstr>
      <vt:lpstr>Батьківський будинок у Васильївці</vt:lpstr>
      <vt:lpstr>Васильївка</vt:lpstr>
      <vt:lpstr>Ніжин</vt:lpstr>
      <vt:lpstr>Ніжин. Гимназія вищих наук </vt:lpstr>
      <vt:lpstr>Петербург</vt:lpstr>
      <vt:lpstr>Творчість Гоголя поділяється н три цикли</vt:lpstr>
      <vt:lpstr>Перший цикл</vt:lpstr>
      <vt:lpstr>До першого циклу відноситься збірка повістей «Вечора на хуторі поблизу Диканьки» До збірника входить: </vt:lpstr>
      <vt:lpstr>Другий цикл</vt:lpstr>
      <vt:lpstr>Слайд 13</vt:lpstr>
      <vt:lpstr>Третій цикл</vt:lpstr>
      <vt:lpstr>Москва</vt:lpstr>
      <vt:lpstr>Будинок №7 на Микитськом бульварі. Тут Гоголь  прожив свої останні пять років</vt:lpstr>
      <vt:lpstr>Останні місяці життя</vt:lpstr>
      <vt:lpstr>Похорони письменника відбулися при великій кількості людей на цвинтарі  Свято-Данилівському  монастиря, а у 1931 рештки Гоголя були перезахоронені  на Новодівичему цвинтарі.  </vt:lpstr>
      <vt:lpstr>Могила Гоголя на Новодівичему цвитнарі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Иришка&amp;Юляшка</dc:creator>
  <cp:lastModifiedBy>Иришка&amp;Юляшка</cp:lastModifiedBy>
  <cp:revision>42</cp:revision>
  <dcterms:created xsi:type="dcterms:W3CDTF">2012-01-21T20:31:53Z</dcterms:created>
  <dcterms:modified xsi:type="dcterms:W3CDTF">2012-01-22T17:48:28Z</dcterms:modified>
</cp:coreProperties>
</file>