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62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5E75247-0E8B-4844-8794-763EC7B421A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3BB587F-0C41-4B6F-8137-6EB044E9A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0685090_wallpaper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8800" y="0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080120"/>
          </a:xfrm>
          <a:solidFill>
            <a:schemeClr val="tx2">
              <a:lumMod val="10000"/>
            </a:schemeClr>
          </a:solidFill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Комети</a:t>
            </a:r>
            <a:r>
              <a:rPr lang="ru-RU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 - </a:t>
            </a:r>
            <a:endParaRPr lang="ru-RU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05064"/>
            <a:ext cx="6400800" cy="792088"/>
          </a:xfrm>
          <a:solidFill>
            <a:schemeClr val="tx2">
              <a:lumMod val="10000"/>
            </a:schemeClr>
          </a:solidFill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малі</a:t>
            </a:r>
            <a:r>
              <a:rPr lang="ru-RU" sz="4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sz="4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Сонячної</a:t>
            </a:r>
            <a:r>
              <a:rPr lang="ru-RU" sz="4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системи</a:t>
            </a:r>
            <a:endParaRPr lang="ru-RU" sz="40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48680" y="60212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: </a:t>
            </a:r>
          </a:p>
          <a:p>
            <a:r>
              <a:rPr lang="uk-UA" dirty="0" smtClean="0"/>
              <a:t>Гонтарь Юлія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8908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132856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78.jpg"/>
          <p:cNvPicPr>
            <a:picLocks noChangeAspect="1"/>
          </p:cNvPicPr>
          <p:nvPr/>
        </p:nvPicPr>
        <p:blipFill>
          <a:blip r:embed="rId2" cstate="print"/>
          <a:srcRect l="3930" r="6996"/>
          <a:stretch>
            <a:fillRect/>
          </a:stretch>
        </p:blipFill>
        <p:spPr>
          <a:xfrm>
            <a:off x="-180528" y="0"/>
            <a:ext cx="9505056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-289048" y="2708920"/>
            <a:ext cx="9433048" cy="4284643"/>
          </a:xfrm>
          <a:prstGeom prst="flowChartTerminator">
            <a:avLst/>
          </a:prstGeom>
          <a:noFill/>
          <a:ln w="381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Комети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—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тіла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Сонячної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системи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 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рухаються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витягнутих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орбітах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При </a:t>
            </a:r>
            <a:r>
              <a:rPr lang="ru-RU" sz="2400" b="1" dirty="0" err="1" smtClean="0">
                <a:ln w="3175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наближенні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до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Сонця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комети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утворюють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хвіст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із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газу та пилу,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іноді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досягає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довжину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мільйонів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кілометрів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Назва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"Комета" походить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від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давньогрецького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слова "</a:t>
            </a:r>
            <a:r>
              <a:rPr lang="en-US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kometes</a:t>
            </a:r>
            <a:r>
              <a:rPr lang="en-US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" –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довговолосий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ru-RU" sz="24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Кома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хвіст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комети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 —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наслідки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випаровування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ядра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комети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дією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сонячного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випромінювання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Ядро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являє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собою малу планету,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складається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каменю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пилу  та </a:t>
            </a:r>
            <a:r>
              <a:rPr lang="ru-RU" sz="2400" b="1" dirty="0" err="1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криги</a:t>
            </a:r>
            <a:r>
              <a:rPr lang="ru-RU" sz="2400" b="1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dirty="0">
              <a:ln w="12700" cmpd="sng">
                <a:solidFill>
                  <a:schemeClr val="tx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pace-background-2630-hd-wallpapers.jpg"/>
          <p:cNvPicPr>
            <a:picLocks noChangeAspect="1"/>
          </p:cNvPicPr>
          <p:nvPr/>
        </p:nvPicPr>
        <p:blipFill>
          <a:blip r:embed="rId2" cstate="print"/>
          <a:srcRect r="5113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256584" cy="908720"/>
          </a:xfrm>
          <a:solidFill>
            <a:schemeClr val="tx2">
              <a:lumMod val="1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100" b="1" spc="0" dirty="0" err="1" smtClean="0">
                <a:ln w="50800"/>
                <a:solidFill>
                  <a:schemeClr val="tx2">
                    <a:lumMod val="50000"/>
                  </a:schemeClr>
                </a:solidFill>
              </a:rPr>
              <a:t>Загальні</a:t>
            </a:r>
            <a:r>
              <a:rPr lang="ru-RU" sz="3100" b="1" spc="0" dirty="0" smtClean="0">
                <a:ln w="5080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spc="0" dirty="0" err="1" smtClean="0">
                <a:ln w="50800"/>
                <a:solidFill>
                  <a:schemeClr val="tx2">
                    <a:lumMod val="50000"/>
                  </a:schemeClr>
                </a:solidFill>
              </a:rPr>
              <a:t>відомості</a:t>
            </a:r>
            <a:r>
              <a:rPr lang="ru-RU" sz="3100" b="1" spc="0" dirty="0" smtClean="0">
                <a:ln w="50800"/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3100" b="1" spc="0" dirty="0" smtClean="0">
                <a:ln w="50800"/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b="1" spc="0" dirty="0" err="1" smtClean="0">
                <a:ln w="50800"/>
                <a:solidFill>
                  <a:schemeClr val="tx2">
                    <a:lumMod val="50000"/>
                  </a:schemeClr>
                </a:solidFill>
              </a:rPr>
              <a:t>зі</a:t>
            </a:r>
            <a:r>
              <a:rPr lang="ru-RU" sz="3100" b="1" spc="0" dirty="0" smtClean="0">
                <a:ln w="5080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b="1" spc="0" dirty="0" err="1" smtClean="0">
                <a:ln w="50800"/>
                <a:solidFill>
                  <a:schemeClr val="tx2">
                    <a:lumMod val="50000"/>
                  </a:schemeClr>
                </a:solidFill>
              </a:rPr>
              <a:t>спостережень</a:t>
            </a:r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spc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 descr="Comet_tail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57118"/>
            <a:ext cx="4424818" cy="261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3744416" cy="1077218"/>
          </a:xfrm>
          <a:prstGeom prst="rect">
            <a:avLst/>
          </a:prstGeom>
          <a:solidFill>
            <a:schemeClr val="tx2">
              <a:lumMod val="10000"/>
            </a:schemeClr>
          </a:solidFill>
          <a:ln w="6350">
            <a:solidFill>
              <a:schemeClr val="tx2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Анімація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руху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комети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еліптичній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орбіті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зірки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Голубим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кольором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позначено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газовий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хвіст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сірим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твердотілий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хвіст</a:t>
            </a:r>
            <a:r>
              <a:rPr lang="ru-RU" sz="1600" dirty="0" smtClean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600" dirty="0">
              <a:ln w="317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комет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довгоперіодичних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хмара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кометних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ядер.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хмари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очевидно,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гравітаційним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викидом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крижаних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планет-гігантів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Хмара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~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кометних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ядер.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У комет,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наближаються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периферії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хмари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орбіти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тяжіння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найближчих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параболічної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назавжди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покидають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Сонячну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систему.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933056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Яскравість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наближається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неозброєним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оком.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rl.jpg"/>
          <p:cNvPicPr>
            <a:picLocks noChangeAspect="1"/>
          </p:cNvPicPr>
          <p:nvPr/>
        </p:nvPicPr>
        <p:blipFill>
          <a:blip r:embed="rId2" cstate="print"/>
          <a:srcRect l="7087"/>
          <a:stretch>
            <a:fillRect/>
          </a:stretch>
        </p:blipFill>
        <p:spPr>
          <a:xfrm>
            <a:off x="-55598" y="0"/>
            <a:ext cx="92950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6205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Будова комет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340768"/>
            <a:ext cx="4860032" cy="523426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  Як правило, </a:t>
            </a:r>
            <a:r>
              <a:rPr lang="ru-RU" sz="2000" dirty="0" err="1" smtClean="0"/>
              <a:t>комети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«</a:t>
            </a:r>
            <a:r>
              <a:rPr lang="ru-RU" sz="2000" dirty="0" err="1" smtClean="0"/>
              <a:t>голови</a:t>
            </a:r>
            <a:r>
              <a:rPr lang="ru-RU" sz="2000" dirty="0" smtClean="0"/>
              <a:t>» — невеликого </a:t>
            </a:r>
            <a:r>
              <a:rPr lang="ru-RU" sz="2000" dirty="0" err="1" smtClean="0"/>
              <a:t>яскравого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згустку-ядра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оточена </a:t>
            </a:r>
            <a:r>
              <a:rPr lang="ru-RU" sz="2000" dirty="0" err="1" smtClean="0"/>
              <a:t>світлою</a:t>
            </a:r>
            <a:r>
              <a:rPr lang="ru-RU" sz="2000" dirty="0" smtClean="0"/>
              <a:t> туманною </a:t>
            </a:r>
            <a:r>
              <a:rPr lang="ru-RU" sz="2000" dirty="0" err="1" smtClean="0"/>
              <a:t>оболонкою</a:t>
            </a:r>
            <a:r>
              <a:rPr lang="ru-RU" sz="2000" dirty="0" smtClean="0"/>
              <a:t> (комою), яка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газу та пилу. У комет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наближенням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Сонця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утворюється</a:t>
            </a:r>
            <a:r>
              <a:rPr lang="ru-RU" sz="2000" dirty="0" smtClean="0"/>
              <a:t> «</a:t>
            </a:r>
            <a:r>
              <a:rPr lang="ru-RU" sz="2000" dirty="0" err="1" smtClean="0"/>
              <a:t>хвіст</a:t>
            </a:r>
            <a:r>
              <a:rPr lang="ru-RU" sz="2000" dirty="0" smtClean="0"/>
              <a:t>» — </a:t>
            </a:r>
            <a:r>
              <a:rPr lang="ru-RU" sz="2000" dirty="0" err="1" smtClean="0"/>
              <a:t>слабка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смуга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сонячного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вітру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найчастіше</a:t>
            </a:r>
            <a:r>
              <a:rPr lang="ru-RU" sz="2000" dirty="0" smtClean="0"/>
              <a:t> </a:t>
            </a:r>
            <a:r>
              <a:rPr lang="ru-RU" sz="2000" dirty="0" err="1" smtClean="0"/>
              <a:t>спрямована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протилежну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Сонця</a:t>
            </a:r>
            <a:r>
              <a:rPr lang="ru-RU" sz="2000" dirty="0" smtClean="0"/>
              <a:t> сторону.</a:t>
            </a:r>
          </a:p>
          <a:p>
            <a:pPr algn="just"/>
            <a:r>
              <a:rPr lang="ru-RU" sz="2000" dirty="0" smtClean="0"/>
              <a:t>  </a:t>
            </a:r>
            <a:r>
              <a:rPr lang="ru-RU" sz="2000" dirty="0" err="1" smtClean="0"/>
              <a:t>Хвости</a:t>
            </a:r>
            <a:r>
              <a:rPr lang="ru-RU" sz="2000" dirty="0" smtClean="0"/>
              <a:t> комет </a:t>
            </a:r>
            <a:r>
              <a:rPr lang="ru-RU" sz="2000" dirty="0" err="1" smtClean="0"/>
              <a:t>розрізняються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довжиною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формою, не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обрисів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практично </a:t>
            </a:r>
            <a:r>
              <a:rPr lang="ru-RU" sz="2000" dirty="0" err="1" smtClean="0"/>
              <a:t>прозорі</a:t>
            </a:r>
            <a:r>
              <a:rPr lang="ru-RU" sz="2000" dirty="0" smtClean="0"/>
              <a:t> — </a:t>
            </a:r>
            <a:r>
              <a:rPr lang="ru-RU" sz="2000" dirty="0" err="1" smtClean="0"/>
              <a:t>крізь</a:t>
            </a:r>
            <a:r>
              <a:rPr lang="ru-RU" sz="2000" dirty="0" smtClean="0"/>
              <a:t> них добре </a:t>
            </a:r>
            <a:r>
              <a:rPr lang="ru-RU" sz="2000" dirty="0" err="1" smtClean="0"/>
              <a:t>видні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зірки</a:t>
            </a:r>
            <a:r>
              <a:rPr lang="ru-RU" sz="2000" dirty="0" smtClean="0"/>
              <a:t>, — тому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надзвичайно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розрідженої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. Склад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різноманітний</a:t>
            </a:r>
            <a:r>
              <a:rPr lang="ru-RU" sz="2000" dirty="0" smtClean="0"/>
              <a:t>: газ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дрібний</a:t>
            </a:r>
            <a:r>
              <a:rPr lang="ru-RU" sz="2000" dirty="0" smtClean="0"/>
              <a:t> пил,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ж </a:t>
            </a:r>
            <a:r>
              <a:rPr lang="ru-RU" sz="2000" dirty="0" err="1" smtClean="0"/>
              <a:t>суміш</a:t>
            </a:r>
            <a:r>
              <a:rPr lang="ru-RU" sz="2000" dirty="0" smtClean="0"/>
              <a:t> того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іншого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5" name="Содержимое 4" descr="comet_Machholz_Seip.gif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85195" y="2420888"/>
            <a:ext cx="435880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5805264"/>
            <a:ext cx="3635896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</a:rPr>
              <a:t>Комета </a:t>
            </a:r>
            <a:r>
              <a:rPr lang="ru-RU" sz="2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</a:rPr>
              <a:t>Макнота</a:t>
            </a:r>
            <a:r>
              <a:rPr lang="ru-RU" sz="2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</a:rPr>
              <a:t> С/2004</a:t>
            </a:r>
            <a:endParaRPr lang="ru-RU" sz="2400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et-earth-in-space.jpg"/>
          <p:cNvPicPr>
            <a:picLocks noChangeAspect="1"/>
          </p:cNvPicPr>
          <p:nvPr/>
        </p:nvPicPr>
        <p:blipFill>
          <a:blip r:embed="rId2" cstate="print"/>
          <a:srcRect l="1963" r="1963"/>
          <a:stretch>
            <a:fillRect/>
          </a:stretch>
        </p:blipFill>
        <p:spPr>
          <a:xfrm>
            <a:off x="-134237" y="0"/>
            <a:ext cx="94124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260649"/>
            <a:ext cx="5256584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АКТИВНІСТЬ КОМЕТ ТА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Вплив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комет на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інші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космічні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тіла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8964488" cy="467820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Маси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комет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незначні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—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приблизно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в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мільярд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раз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менше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маси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Землі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проте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частина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кратерів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на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Місяці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Меркурії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Марсові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та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інших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тілах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утворилася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в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результаті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ударів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ядер комет. </a:t>
            </a:r>
          </a:p>
          <a:p>
            <a:pPr algn="ctr"/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Густина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речовини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з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хвоста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комети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практично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дорівнює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нулю. Тому «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небесні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гості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»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ніяк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не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впливають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на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планети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Сонячної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системи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. Так,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наприклад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, у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травні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1910 р. Земля, проходила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крізь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хвіст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комети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Галлея,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але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ніяких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змін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у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русі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нашої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планети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 не </a:t>
            </a:r>
            <a:r>
              <a:rPr lang="ru-RU" sz="2800" dirty="0" err="1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відбулося</a:t>
            </a:r>
            <a:r>
              <a:rPr lang="ru-RU" sz="2800" dirty="0" smtClean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ace_bg_frederator8569.jpg"/>
          <p:cNvPicPr>
            <a:picLocks noChangeAspect="1"/>
          </p:cNvPicPr>
          <p:nvPr/>
        </p:nvPicPr>
        <p:blipFill>
          <a:blip r:embed="rId2" cstate="print"/>
          <a:srcRect r="17314"/>
          <a:stretch>
            <a:fillRect/>
          </a:stretch>
        </p:blipFill>
        <p:spPr>
          <a:xfrm>
            <a:off x="0" y="0"/>
            <a:ext cx="92745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892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НАСЛІДКИ АКТИВНОСТІ КОМЕТ</a:t>
            </a:r>
          </a:p>
          <a:p>
            <a:pPr algn="just"/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планетою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масштабні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магнітосфери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Гарним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якісно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дослідженим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прикладом такого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уламків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Шумейкеров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Юпітером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1994 року. Дана комета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підійшла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Юпітера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попросту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розірвана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гравітаційним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полем на 23 фрагмента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2 км.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уламки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розтягнувшись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одну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1,1 млн. км (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втроє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продовжували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назустріч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Юпітерові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зіштовхнулися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ним.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по 22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1994 року,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тривав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кометопад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Один за одним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відбувалися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гігантські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спалахи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черговий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уламок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входив в атмосферу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Юпітера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гігантською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64 км/с (230 тис. км/год). У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радіаційних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поясів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досягли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Юпітером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з'явилося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інтенсивне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полярне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сяйво</a:t>
            </a:r>
            <a:r>
              <a:rPr lang="ru-RU" sz="24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pace-background-2630-hd-wallpapers.jpg"/>
          <p:cNvPicPr>
            <a:picLocks noChangeAspect="1"/>
          </p:cNvPicPr>
          <p:nvPr/>
        </p:nvPicPr>
        <p:blipFill>
          <a:blip r:embed="rId2" cstate="print"/>
          <a:srcRect l="1176" r="10626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5472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Майбутні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 descr="Roset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0"/>
            <a:ext cx="4932040" cy="157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62880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Найцікавішим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дослідженням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обіцяє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стати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місія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Європейського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космічного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агентства до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комети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. Цей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новий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етап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у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вивченні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комет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почався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в 2004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році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запуском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автоматичної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станції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en-US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Rosetta.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Планується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станція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en-US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Rosetta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уперше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стане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штучним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супутником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комети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буде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приблизно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два роки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рухатися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з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нею,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фіксуючи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відомості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про те, як у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міру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наближення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до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Сонця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нагрівається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поверхня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кометного ядра,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викидаючи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речовину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з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якого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виникне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виросте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газово-пиловий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хвіст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Станція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підійде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до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комети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у 2014 далеко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від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Сонця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 — у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холодній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області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, де в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комети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ще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немає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хвоста.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Потім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відбудеться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найнезвичайніша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подія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у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всьому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польоті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: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від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станції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відділиться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невеликий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посадковий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модуль </a:t>
            </a:r>
            <a:r>
              <a:rPr lang="en-US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Philae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вперше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здійснить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посадку на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кометне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ядро. </a:t>
            </a:r>
          </a:p>
          <a:p>
            <a:pPr algn="just"/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Після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зіткнення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з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кометою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посадковий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модуль повинен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прикріпитися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«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сухопутним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якорем»,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нагадує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гарпун.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Надалі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«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якір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»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удержить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його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на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кометі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, коли той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почне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буріння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її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поверхні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мініатюрною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буровою установкою.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Отриманий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зразок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речовини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буде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проаналізований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міні-лабораторією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перебуває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усередині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en-US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Philae.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Відеокамера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, установлена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зовні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покаже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ландшафт кометного ядра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те,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відбувається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на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ньому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при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викидах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газових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струменів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з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надр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.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Настільки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докладна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інформація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надійде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вперше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дасть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пояснення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тому, як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улаштовано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й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із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чого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кометне</a:t>
            </a:r>
            <a:r>
              <a:rPr lang="ru-RU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Light" pitchFamily="34" charset="0"/>
                <a:cs typeface="Times New Roman" pitchFamily="18" charset="0"/>
              </a:rPr>
              <a:t> ядро.</a:t>
            </a:r>
            <a:endParaRPr lang="ru-RU" dirty="0">
              <a:ln w="3175" cmpd="sng">
                <a:solidFill>
                  <a:schemeClr val="tx1">
                    <a:lumMod val="85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 Ligh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met-Hale-Bopp-29-03-1997_hires_ad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4355976" cy="646331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Комета Гейла — </a:t>
            </a:r>
            <a:r>
              <a:rPr lang="ru-RU" dirty="0" err="1" smtClean="0"/>
              <a:t>Боппа</a:t>
            </a:r>
            <a:r>
              <a:rPr lang="ru-RU" dirty="0" smtClean="0"/>
              <a:t>.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29 </a:t>
            </a:r>
            <a:r>
              <a:rPr lang="ru-RU" dirty="0" err="1" smtClean="0"/>
              <a:t>березня</a:t>
            </a:r>
            <a:r>
              <a:rPr lang="ru-RU" dirty="0" smtClean="0"/>
              <a:t> 1997 року у </a:t>
            </a:r>
            <a:r>
              <a:rPr lang="ru-RU" dirty="0" err="1" smtClean="0"/>
              <a:t>Пазині</a:t>
            </a:r>
            <a:r>
              <a:rPr lang="ru-RU" dirty="0" smtClean="0"/>
              <a:t>, </a:t>
            </a:r>
            <a:r>
              <a:rPr lang="ru-RU" dirty="0" err="1" smtClean="0"/>
              <a:t>Хорватія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7pHolmes_071104_eder_v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11352" y="616632"/>
            <a:ext cx="5949280" cy="471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5949280"/>
            <a:ext cx="4716016" cy="646331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Комета </a:t>
            </a:r>
            <a:r>
              <a:rPr lang="ru-RU" dirty="0" err="1" smtClean="0"/>
              <a:t>Голмса</a:t>
            </a:r>
            <a:r>
              <a:rPr lang="ru-RU" dirty="0" smtClean="0"/>
              <a:t> (17P/</a:t>
            </a:r>
            <a:r>
              <a:rPr lang="ru-RU" dirty="0" err="1" smtClean="0"/>
              <a:t>Holmes</a:t>
            </a:r>
            <a:r>
              <a:rPr lang="ru-RU" dirty="0" smtClean="0"/>
              <a:t>) в 2007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праворуч</a:t>
            </a:r>
            <a:r>
              <a:rPr lang="ru-RU" dirty="0" smtClean="0"/>
              <a:t> </a:t>
            </a:r>
            <a:r>
              <a:rPr lang="ru-RU" dirty="0" err="1" smtClean="0"/>
              <a:t>блакитним</a:t>
            </a:r>
            <a:r>
              <a:rPr lang="ru-RU" dirty="0" smtClean="0"/>
              <a:t> видно </a:t>
            </a:r>
            <a:r>
              <a:rPr lang="ru-RU" dirty="0" err="1" smtClean="0"/>
              <a:t>іонізований</a:t>
            </a:r>
            <a:r>
              <a:rPr lang="ru-RU" dirty="0" smtClean="0"/>
              <a:t> газ.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Телеграф &quot; Самые зрелищные ком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dirty="0" smtClean="0"/>
              <a:t>ВИСНОВОК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83560"/>
            <a:ext cx="8496944" cy="4572000"/>
          </a:xfrm>
        </p:spPr>
        <p:txBody>
          <a:bodyPr/>
          <a:lstStyle/>
          <a:p>
            <a:r>
              <a:rPr lang="ru-RU" dirty="0" err="1" smtClean="0"/>
              <a:t>Вивчення</a:t>
            </a:r>
            <a:r>
              <a:rPr lang="ru-RU" dirty="0" smtClean="0"/>
              <a:t> комет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 - особливо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близької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дрібні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пилу,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викидаються</a:t>
            </a:r>
            <a:r>
              <a:rPr lang="ru-RU" dirty="0" smtClean="0"/>
              <a:t> в космос </a:t>
            </a:r>
            <a:r>
              <a:rPr lang="ru-RU" dirty="0" err="1" smtClean="0"/>
              <a:t>з</a:t>
            </a:r>
            <a:r>
              <a:rPr lang="ru-RU" dirty="0" smtClean="0"/>
              <a:t> так </a:t>
            </a:r>
            <a:r>
              <a:rPr lang="ru-RU" dirty="0" err="1" smtClean="0"/>
              <a:t>званих</a:t>
            </a:r>
            <a:r>
              <a:rPr lang="ru-RU" dirty="0" smtClean="0"/>
              <a:t> </a:t>
            </a:r>
            <a:r>
              <a:rPr lang="ru-RU" dirty="0" err="1" smtClean="0"/>
              <a:t>активних</a:t>
            </a:r>
            <a:r>
              <a:rPr lang="ru-RU" dirty="0" smtClean="0"/>
              <a:t> областей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космічних</a:t>
            </a:r>
            <a:r>
              <a:rPr lang="ru-RU" dirty="0" smtClean="0"/>
              <a:t> </a:t>
            </a:r>
            <a:r>
              <a:rPr lang="ru-RU" dirty="0" err="1" smtClean="0"/>
              <a:t>зондів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60579D-6C87-4EA0-9849-8308997161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573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Комети - </vt:lpstr>
      <vt:lpstr>Слайд 2</vt:lpstr>
      <vt:lpstr>Загальні відомості  зі спостережень </vt:lpstr>
      <vt:lpstr>Будова комет</vt:lpstr>
      <vt:lpstr>Слайд 5</vt:lpstr>
      <vt:lpstr>Слайд 6</vt:lpstr>
      <vt:lpstr>Слайд 7</vt:lpstr>
      <vt:lpstr>Слайд 8</vt:lpstr>
      <vt:lpstr>ВИСНОВОК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Комети -</dc:title>
  <dc:creator>Полина</dc:creator>
  <cp:lastModifiedBy>Beslam</cp:lastModifiedBy>
  <cp:revision>22</cp:revision>
  <dcterms:created xsi:type="dcterms:W3CDTF">2013-11-03T11:06:12Z</dcterms:created>
  <dcterms:modified xsi:type="dcterms:W3CDTF">2014-12-10T17:58:12Z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TC026298289991</vt:lpwstr>
  </property>
</Properties>
</file>