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34EAAE6-FA1E-4C0E-8A44-0A42F4E5F61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9E3731C-4423-4651-81D5-9FF5D251B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AE6-FA1E-4C0E-8A44-0A42F4E5F61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31C-4423-4651-81D5-9FF5D251B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AE6-FA1E-4C0E-8A44-0A42F4E5F61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31C-4423-4651-81D5-9FF5D251B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34EAAE6-FA1E-4C0E-8A44-0A42F4E5F61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31C-4423-4651-81D5-9FF5D251B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34EAAE6-FA1E-4C0E-8A44-0A42F4E5F61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9E3731C-4423-4651-81D5-9FF5D251B61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34EAAE6-FA1E-4C0E-8A44-0A42F4E5F61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E3731C-4423-4651-81D5-9FF5D251B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34EAAE6-FA1E-4C0E-8A44-0A42F4E5F61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9E3731C-4423-4651-81D5-9FF5D251B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AE6-FA1E-4C0E-8A44-0A42F4E5F61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31C-4423-4651-81D5-9FF5D251B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34EAAE6-FA1E-4C0E-8A44-0A42F4E5F61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E3731C-4423-4651-81D5-9FF5D251B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34EAAE6-FA1E-4C0E-8A44-0A42F4E5F61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9E3731C-4423-4651-81D5-9FF5D251B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34EAAE6-FA1E-4C0E-8A44-0A42F4E5F61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9E3731C-4423-4651-81D5-9FF5D251B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34EAAE6-FA1E-4C0E-8A44-0A42F4E5F61A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9E3731C-4423-4651-81D5-9FF5D251B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62912" cy="1174767"/>
          </a:xfrm>
        </p:spPr>
        <p:txBody>
          <a:bodyPr/>
          <a:lstStyle/>
          <a:p>
            <a:r>
              <a:rPr lang="uk-UA" dirty="0" smtClean="0"/>
              <a:t>Питання  № 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Бліц-опитування: коли й для чого воно використовується? Проведіть у залі змагань актуальне для присутньої аудиторії бліц-опитування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286388"/>
            <a:ext cx="8062912" cy="1174767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Команда</a:t>
            </a:r>
            <a:r>
              <a:rPr kumimoji="0" lang="uk-UA" sz="44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Конотопської гімназії </a:t>
            </a:r>
          </a:p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aseline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“ЕРУДИТ”</a:t>
            </a:r>
            <a:endParaRPr kumimoji="0" lang="ru-RU" sz="4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57694"/>
            <a:ext cx="4257540" cy="221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357694"/>
            <a:ext cx="2952757" cy="22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Особливості:</a:t>
            </a:r>
          </a:p>
          <a:p>
            <a:pPr>
              <a:buNone/>
            </a:pPr>
            <a:r>
              <a:rPr lang="uk-UA" dirty="0" smtClean="0"/>
              <a:t>На телебаченні </a:t>
            </a:r>
            <a:r>
              <a:rPr lang="uk-UA" dirty="0" smtClean="0"/>
              <a:t> можна побачити </a:t>
            </a:r>
            <a:r>
              <a:rPr lang="uk-UA" dirty="0" smtClean="0"/>
              <a:t>особу, яка дає відповідь, послухати її думку без </a:t>
            </a:r>
            <a:r>
              <a:rPr lang="uk-UA" dirty="0" smtClean="0"/>
              <a:t>виправлень</a:t>
            </a:r>
          </a:p>
          <a:p>
            <a:pPr>
              <a:buNone/>
            </a:pPr>
            <a:r>
              <a:rPr lang="uk-UA" dirty="0" smtClean="0"/>
              <a:t>газетах </a:t>
            </a:r>
            <a:r>
              <a:rPr lang="uk-UA" dirty="0" smtClean="0"/>
              <a:t>– побачити  </a:t>
            </a:r>
            <a:r>
              <a:rPr lang="uk-UA" dirty="0" smtClean="0"/>
              <a:t>фото </a:t>
            </a:r>
            <a:r>
              <a:rPr lang="uk-UA" dirty="0" smtClean="0"/>
              <a:t>опитуваних</a:t>
            </a:r>
          </a:p>
          <a:p>
            <a:pPr>
              <a:buNone/>
            </a:pPr>
            <a:r>
              <a:rPr lang="uk-UA" dirty="0" smtClean="0"/>
              <a:t>перед тим, як поставити питання, журналіст має запитати про ім’я, вік та рід занять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786166"/>
            <a:ext cx="205368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5000660" cy="62151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Бліц-опитування:</a:t>
            </a:r>
          </a:p>
          <a:p>
            <a:pPr>
              <a:buNone/>
            </a:pPr>
            <a:r>
              <a:rPr lang="uk-UA" dirty="0" smtClean="0">
                <a:latin typeface="Ariston" pitchFamily="66" charset="0"/>
              </a:rPr>
              <a:t>“ Як форма інтелектуального змагання: чому ви надаєте перевагу: турніру чи олімпіаді? ”</a:t>
            </a:r>
          </a:p>
          <a:p>
            <a:pPr>
              <a:buNone/>
            </a:pPr>
            <a:r>
              <a:rPr lang="uk-UA" sz="2400" dirty="0" smtClean="0">
                <a:latin typeface="+mj-lt"/>
              </a:rPr>
              <a:t>Шаблон:</a:t>
            </a:r>
          </a:p>
          <a:p>
            <a:r>
              <a:rPr lang="uk-UA" sz="2400" dirty="0" smtClean="0"/>
              <a:t>Вітаємо, чи є у вас хвилинка?</a:t>
            </a:r>
            <a:endParaRPr lang="ru-RU" sz="2400" dirty="0" smtClean="0"/>
          </a:p>
          <a:p>
            <a:r>
              <a:rPr lang="uk-UA" sz="2400" dirty="0" smtClean="0"/>
              <a:t>Я(ми) кореспондент(и) газети/каналу/радіостанції «…»</a:t>
            </a:r>
            <a:endParaRPr lang="ru-RU" sz="2400" dirty="0" smtClean="0"/>
          </a:p>
          <a:p>
            <a:r>
              <a:rPr lang="uk-UA" sz="2400" dirty="0" smtClean="0">
                <a:solidFill>
                  <a:schemeClr val="accent3"/>
                </a:solidFill>
              </a:rPr>
              <a:t>Назвіться:ім’я, вік, рід занять</a:t>
            </a:r>
            <a:endParaRPr lang="ru-RU" sz="2400" dirty="0" smtClean="0">
              <a:solidFill>
                <a:schemeClr val="accent3"/>
              </a:solidFill>
            </a:endParaRP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 проводимо бліц-опитування на тему…Дайте будь-ласка відповідь на питання…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uk-UA" dirty="0" smtClean="0">
              <a:latin typeface="+mj-lt"/>
            </a:endParaRPr>
          </a:p>
          <a:p>
            <a:pPr>
              <a:buNone/>
            </a:pPr>
            <a:endParaRPr lang="ru-RU" dirty="0">
              <a:latin typeface="Ariston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2952752" cy="22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85992"/>
            <a:ext cx="2857499" cy="214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429132"/>
            <a:ext cx="26706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2071678"/>
            <a:ext cx="3500462" cy="32147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6000" dirty="0" smtClean="0">
                <a:solidFill>
                  <a:schemeClr val="accent6"/>
                </a:solidFill>
                <a:latin typeface="Wooden Ship Decorated" pitchFamily="2" charset="0"/>
              </a:rPr>
              <a:t>Дякуємо за увагу!</a:t>
            </a:r>
            <a:endParaRPr lang="ru-RU" sz="6000" dirty="0">
              <a:solidFill>
                <a:schemeClr val="accent6"/>
              </a:solidFill>
              <a:latin typeface="Wooden Ship Decora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Основна роль журналіста, що працює у жанрі бліц-опитування: повідомити про існування цікавих думок та ідей, стосовно тих чи інших суспільно значущих подій.</a:t>
            </a:r>
            <a:endParaRPr lang="ru-RU" dirty="0"/>
          </a:p>
        </p:txBody>
      </p:sp>
      <p:pic>
        <p:nvPicPr>
          <p:cNvPr id="1026" name="Picture 2" descr="D:\ALEX\журналистика\турнир 2012\презентации\x_91ea3d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00372"/>
            <a:ext cx="4806809" cy="344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6143668" cy="61436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2800" dirty="0" smtClean="0"/>
              <a:t>Загальна підготовка - це обізнаність із життям населення та його проблемами, спілкування з людьми, перегляд спеціальної літератури.</a:t>
            </a:r>
          </a:p>
          <a:p>
            <a:pPr>
              <a:buNone/>
            </a:pPr>
            <a:r>
              <a:rPr lang="uk-UA" sz="2800" dirty="0" smtClean="0"/>
              <a:t>Конкретна підготовка полягає у визначенні мети, попереднє визначення предмету розмови, продумування запитань.</a:t>
            </a:r>
            <a:endParaRPr lang="ru-RU" sz="2800" dirty="0" smtClean="0"/>
          </a:p>
          <a:p>
            <a:pPr>
              <a:buNone/>
            </a:pPr>
            <a:r>
              <a:rPr lang="uk-UA" sz="2800" dirty="0" smtClean="0"/>
              <a:t>Психологічна підготовка – це вивчення звичок та життєвих засад населення, а також їх ставлення до представників мас-медіа.</a:t>
            </a:r>
            <a:endParaRPr lang="ru-RU" sz="2800" dirty="0" smtClean="0"/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00042"/>
            <a:ext cx="24790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429132"/>
            <a:ext cx="2500306" cy="182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571744"/>
            <a:ext cx="239949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5143536" cy="564360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“ </a:t>
            </a:r>
            <a:r>
              <a:rPr lang="uk-UA" sz="3600" dirty="0" smtClean="0">
                <a:latin typeface="Ariston" pitchFamily="66" charset="0"/>
              </a:rPr>
              <a:t>Перше, що цікавить пересічну людину – вона сама, друге – її сусіди, Австрія та острови Тонга йдуть значно пізніше у цьому переліку, </a:t>
            </a:r>
            <a:r>
              <a:rPr lang="uk-UA" dirty="0" smtClean="0"/>
              <a:t>”.</a:t>
            </a:r>
          </a:p>
          <a:p>
            <a:pPr algn="r">
              <a:buNone/>
            </a:pPr>
            <a:r>
              <a:rPr lang="uk-UA" dirty="0" smtClean="0"/>
              <a:t>Хорей Грілі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3071834" cy="547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5572164" cy="628654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Генеральна сукупність – це сукупність тих подій і явищ, інформацію про яких  журналіст хотів би отримати.</a:t>
            </a:r>
          </a:p>
          <a:p>
            <a:pPr>
              <a:buNone/>
            </a:pPr>
            <a:r>
              <a:rPr lang="uk-UA" dirty="0" smtClean="0"/>
              <a:t>Вибірка – референтна група, думка якої цікавить кореспондента найбільше.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428868"/>
            <a:ext cx="2999562" cy="411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2071702" cy="263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4572032" cy="628654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Головне під час проведення – мистецтво розмови.</a:t>
            </a:r>
          </a:p>
          <a:p>
            <a:pPr>
              <a:buNone/>
            </a:pPr>
            <a:r>
              <a:rPr lang="uk-UA" dirty="0" smtClean="0"/>
              <a:t>Яке запитання – така і відповідь</a:t>
            </a:r>
          </a:p>
          <a:p>
            <a:pPr>
              <a:buNone/>
            </a:pPr>
            <a:r>
              <a:rPr lang="uk-UA" dirty="0" smtClean="0">
                <a:latin typeface="Ariston" pitchFamily="66" charset="0"/>
              </a:rPr>
              <a:t>“ Ти, Цицероне, добре запитуєш, а тому, хто добре запитує і відповідати приємно, ”.</a:t>
            </a:r>
          </a:p>
          <a:p>
            <a:pPr algn="r">
              <a:buNone/>
            </a:pPr>
            <a:r>
              <a:rPr lang="uk-UA" dirty="0" smtClean="0">
                <a:latin typeface="+mj-lt"/>
              </a:rPr>
              <a:t>Платон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14554"/>
            <a:ext cx="35084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5929354" cy="628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Щодо проведення б-о також і снує декілька чітко окреслених правил:</a:t>
            </a:r>
            <a:endParaRPr lang="ru-RU" dirty="0" smtClean="0"/>
          </a:p>
          <a:p>
            <a:r>
              <a:rPr lang="uk-UA" dirty="0" smtClean="0"/>
              <a:t>	З кожного питання слід представити опитуванням весь спектр думок без переваги жодної з них;</a:t>
            </a:r>
            <a:endParaRPr lang="ru-RU" dirty="0" smtClean="0"/>
          </a:p>
          <a:p>
            <a:r>
              <a:rPr lang="uk-UA" dirty="0" smtClean="0"/>
              <a:t>	Опитані мають давати відповіді  на одне чітке для всіх</a:t>
            </a:r>
            <a:endParaRPr lang="ru-RU" dirty="0" smtClean="0"/>
          </a:p>
          <a:p>
            <a:r>
              <a:rPr lang="uk-UA" dirty="0" smtClean="0"/>
              <a:t>	Слід намагатися при цьому представляти різні статі, вікові категорії, професії, якщо нема чітко окресленої референтної групи;</a:t>
            </a:r>
            <a:endParaRPr lang="ru-RU" dirty="0" smtClean="0"/>
          </a:p>
          <a:p>
            <a:r>
              <a:rPr lang="uk-UA" dirty="0" smtClean="0"/>
              <a:t>	Проблеми, про які опитується повинні викликати суспільний резонанс і зачіпати інтереси великих соціальних груп.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714752"/>
            <a:ext cx="3019423" cy="293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6143668" cy="635798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Бліц-опитування на тему «Чи комфортно почуває себе молодь у нашому місті?»</a:t>
            </a:r>
          </a:p>
          <a:p>
            <a:pPr>
              <a:buNone/>
            </a:pPr>
            <a:r>
              <a:rPr lang="uk-UA" dirty="0" smtClean="0"/>
              <a:t>30 респондентів</a:t>
            </a:r>
          </a:p>
          <a:p>
            <a:pPr>
              <a:buNone/>
            </a:pPr>
            <a:r>
              <a:rPr lang="uk-UA" dirty="0" smtClean="0"/>
              <a:t>Всі відповіді негативні</a:t>
            </a:r>
          </a:p>
          <a:p>
            <a:pPr>
              <a:buNone/>
            </a:pPr>
            <a:r>
              <a:rPr lang="uk-UA" dirty="0" smtClean="0"/>
              <a:t>Стаття-відповідь міського депутата</a:t>
            </a:r>
          </a:p>
          <a:p>
            <a:pPr>
              <a:buNone/>
            </a:pPr>
            <a:r>
              <a:rPr lang="uk-UA" dirty="0" smtClean="0"/>
              <a:t>Спостерігаємо результат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929198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226" y="1500174"/>
            <a:ext cx="261677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358632"/>
            <a:ext cx="3476629" cy="230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4500594"/>
          </a:xfrm>
        </p:spPr>
        <p:txBody>
          <a:bodyPr>
            <a:normAutofit fontScale="85000" lnSpcReduction="20000"/>
          </a:bodyPr>
          <a:lstStyle/>
          <a:p>
            <a:r>
              <a:rPr lang="uk-UA" dirty="0" err="1" smtClean="0"/>
              <a:t>Б-о</a:t>
            </a:r>
            <a:r>
              <a:rPr lang="uk-UA" dirty="0" smtClean="0"/>
              <a:t> використовується для:</a:t>
            </a:r>
            <a:endParaRPr lang="ru-RU" dirty="0" smtClean="0"/>
          </a:p>
          <a:p>
            <a:r>
              <a:rPr lang="uk-UA" dirty="0" smtClean="0"/>
              <a:t>	Повідомлення про ті чи інші ідеї щодо суспільно значущих подій. Коли виникає якась проблема, що викликає суспільний резонанс журналісти використовують б-о щоб отримати оцінку політичних, економічних, соціальних та правових явищ, аналізують стан суспільної, групової та індивідуальної свідомості</a:t>
            </a:r>
            <a:endParaRPr lang="ru-RU" dirty="0" smtClean="0"/>
          </a:p>
          <a:p>
            <a:r>
              <a:rPr lang="uk-UA" dirty="0" smtClean="0"/>
              <a:t>	Для отримання інформації про генеральну сукупність, яку не можна спостерігати безпосередньо</a:t>
            </a:r>
            <a:endParaRPr lang="ru-RU" dirty="0" smtClean="0"/>
          </a:p>
          <a:p>
            <a:r>
              <a:rPr lang="uk-UA" dirty="0" smtClean="0"/>
              <a:t>	Для вивчення та вимірювання думок, установок та орієнтацій у великій сукупності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786322"/>
            <a:ext cx="2500330" cy="187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28"/>
            <a:ext cx="2667029" cy="200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929198"/>
            <a:ext cx="200026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3">
      <a:dk1>
        <a:srgbClr val="A2E3FE"/>
      </a:dk1>
      <a:lt1>
        <a:srgbClr val="FFFF00"/>
      </a:lt1>
      <a:dk2>
        <a:srgbClr val="73D6FD"/>
      </a:dk2>
      <a:lt2>
        <a:srgbClr val="D0F1FE"/>
      </a:lt2>
      <a:accent1>
        <a:srgbClr val="FFFF99"/>
      </a:accent1>
      <a:accent2>
        <a:srgbClr val="73D6FD"/>
      </a:accent2>
      <a:accent3>
        <a:srgbClr val="F5FDA5"/>
      </a:accent3>
      <a:accent4>
        <a:srgbClr val="B8CFFF"/>
      </a:accent4>
      <a:accent5>
        <a:srgbClr val="87BAFF"/>
      </a:accent5>
      <a:accent6>
        <a:srgbClr val="4B98FF"/>
      </a:accent6>
      <a:hlink>
        <a:srgbClr val="A2E3FE"/>
      </a:hlink>
      <a:folHlink>
        <a:srgbClr val="FFFF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</TotalTime>
  <Words>331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Питання  № 8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Приват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Питання  № 8</dc:title>
  <dc:creator>Оля</dc:creator>
  <cp:lastModifiedBy>Оля</cp:lastModifiedBy>
  <cp:revision>11</cp:revision>
  <dcterms:created xsi:type="dcterms:W3CDTF">2012-02-17T17:27:08Z</dcterms:created>
  <dcterms:modified xsi:type="dcterms:W3CDTF">2012-02-17T19:33:13Z</dcterms:modified>
</cp:coreProperties>
</file>