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17"/>
  </p:notesMasterIdLst>
  <p:handoutMasterIdLst>
    <p:handoutMasterId r:id="rId18"/>
  </p:handoutMasterIdLst>
  <p:sldIdLst>
    <p:sldId id="265" r:id="rId3"/>
    <p:sldId id="273" r:id="rId4"/>
    <p:sldId id="274" r:id="rId5"/>
    <p:sldId id="279" r:id="rId6"/>
    <p:sldId id="277" r:id="rId7"/>
    <p:sldId id="258" r:id="rId8"/>
    <p:sldId id="267" r:id="rId9"/>
    <p:sldId id="260" r:id="rId10"/>
    <p:sldId id="261" r:id="rId11"/>
    <p:sldId id="262" r:id="rId12"/>
    <p:sldId id="280" r:id="rId13"/>
    <p:sldId id="269" r:id="rId14"/>
    <p:sldId id="281" r:id="rId15"/>
    <p:sldId id="28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-86" y="-11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1194" y="66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EA5F0D-C1DC-412F-A146-DDB3A74B588F}" type="datetimeFigureOut">
              <a:rPr lang="ru-RU" smtClean="0"/>
              <a:pPr/>
              <a:t>09.12.2013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AE14B8-3CC9-472D-9BC5-A84D80684DE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CDE508-72C8-4AB5-AA9C-1584D31690E0}" type="datetimeFigureOut">
              <a:rPr lang="ru-RU" smtClean="0"/>
              <a:pPr/>
              <a:t>09.12.2013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B667E1-E601-4AAF-B95C-B25720D70A6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" y="0"/>
            <a:ext cx="12188699" cy="47993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 bwMode="ltGray">
          <a:xfrm>
            <a:off x="-2" y="4754880"/>
            <a:ext cx="12192002" cy="210312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 bwMode="white">
          <a:xfrm>
            <a:off x="-127" y="4724400"/>
            <a:ext cx="12188826" cy="7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3999" y="4800600"/>
            <a:ext cx="9144002" cy="11430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2413" y="5943600"/>
            <a:ext cx="9144002" cy="7620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none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828820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Альтернативное содержание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 bwMode="ltGray">
          <a:xfrm>
            <a:off x="0" y="0"/>
            <a:ext cx="4873752" cy="68580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0412" y="2362200"/>
            <a:ext cx="3200400" cy="1990725"/>
          </a:xfrm>
        </p:spPr>
        <p:txBody>
          <a:bodyPr anchor="b">
            <a:normAutofit/>
          </a:bodyPr>
          <a:lstStyle>
            <a:lvl1pPr>
              <a:defRPr sz="3400" b="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62892" y="685800"/>
            <a:ext cx="6370320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60412" y="4367308"/>
            <a:ext cx="3200400" cy="1622012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E583DDF-CA54-461A-A486-592D2374C532}" type="datetimeFigureOut">
              <a:rPr lang="ru-RU" smtClean="0"/>
              <a:pPr/>
              <a:t>09.12.2013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A8D9AD5-F248-4919-864A-CFD76CC027D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769307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 bwMode="ltGray">
          <a:xfrm>
            <a:off x="7315200" y="0"/>
            <a:ext cx="4873752" cy="68580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23214" y="2362200"/>
            <a:ext cx="3200400" cy="1993392"/>
          </a:xfrm>
        </p:spPr>
        <p:txBody>
          <a:bodyPr anchor="b">
            <a:normAutofit/>
          </a:bodyPr>
          <a:lstStyle>
            <a:lvl1pPr>
              <a:defRPr sz="3400" b="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7315200" cy="6858000"/>
          </a:xfrm>
          <a:solidFill>
            <a:schemeClr val="bg2">
              <a:lumMod val="90000"/>
            </a:schemeClr>
          </a:solidFill>
        </p:spPr>
        <p:txBody>
          <a:bodyPr/>
          <a:lstStyle>
            <a:lvl1pPr marL="0" indent="0" algn="ctr">
              <a:buNone/>
              <a:defRPr sz="32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23214" y="4355592"/>
            <a:ext cx="3200400" cy="1644614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ru-RU" smtClean="0"/>
              <a:pPr/>
              <a:t>09.12.2013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3717346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ru-RU" smtClean="0"/>
              <a:pPr/>
              <a:t>09.12.2013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3857220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8975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8975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ru-RU" smtClean="0"/>
              <a:pPr/>
              <a:t>09.12.2013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75155822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6pPr>
              <a:defRPr/>
            </a:lvl6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ru-RU" smtClean="0"/>
              <a:pPr/>
              <a:t>09.12.2013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1593422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ltGray">
          <a:xfrm>
            <a:off x="0" y="0"/>
            <a:ext cx="12188826" cy="4572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</a:endParaRP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1" y="411480"/>
            <a:ext cx="12188826" cy="457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1143000"/>
            <a:ext cx="9144000" cy="2667000"/>
          </a:xfrm>
        </p:spPr>
        <p:txBody>
          <a:bodyPr anchor="b">
            <a:normAutofit/>
          </a:bodyPr>
          <a:lstStyle>
            <a:lvl1pPr algn="ctr">
              <a:defRPr sz="52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4000" y="3810000"/>
            <a:ext cx="9144000" cy="1143000"/>
          </a:xfrm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40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ru-RU" smtClean="0"/>
              <a:pPr/>
              <a:t>09.12.2013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7158437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альтернативного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1143000"/>
            <a:ext cx="9144000" cy="2667000"/>
          </a:xfrm>
        </p:spPr>
        <p:txBody>
          <a:bodyPr anchor="b">
            <a:normAutofit/>
          </a:bodyPr>
          <a:lstStyle>
            <a:lvl1pPr algn="ctr">
              <a:defRPr sz="5200" b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2413" y="3810000"/>
            <a:ext cx="9144000" cy="1143000"/>
          </a:xfrm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4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E583DDF-CA54-461A-A486-592D2374C532}" type="datetimeFigureOut">
              <a:rPr lang="ru-RU" smtClean="0"/>
              <a:pPr/>
              <a:t>09.12.2013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A8D9AD5-F248-4919-864A-CFD76CC027D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8043280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341120" y="1901952"/>
            <a:ext cx="457200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78880" y="1901952"/>
            <a:ext cx="457200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7D43D-6574-4C7B-808D-C6C12215A4D4}" type="datetimeFigureOut">
              <a:rPr lang="ru-RU" smtClean="0"/>
              <a:pPr/>
              <a:t>09.12.2013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CE5F2-81AA-4605-B028-6FBA391056A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1170784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1120" y="466344"/>
            <a:ext cx="9509760" cy="12344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41120" y="1837464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341120" y="2740732"/>
            <a:ext cx="4572000" cy="32888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78880" y="1837464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78880" y="2740732"/>
            <a:ext cx="4572000" cy="32888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ru-RU" smtClean="0"/>
              <a:pPr/>
              <a:t>09.12.2013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0570808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ru-RU" smtClean="0"/>
              <a:pPr/>
              <a:t>09.12.2013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8420110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E583DDF-CA54-461A-A486-592D2374C532}" type="datetimeFigureOut">
              <a:rPr lang="ru-RU" smtClean="0"/>
              <a:pPr/>
              <a:t>09.12.2013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A8D9AD5-F248-4919-864A-CFD76CC027D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5590039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0412" y="2362200"/>
            <a:ext cx="3200400" cy="1990725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94212" y="685800"/>
            <a:ext cx="7239001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60412" y="4367308"/>
            <a:ext cx="3200400" cy="1622012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ru-RU" smtClean="0"/>
              <a:pPr/>
              <a:t>09.12.2013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4359466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ltGray">
          <a:xfrm>
            <a:off x="1587" y="6583680"/>
            <a:ext cx="12188826" cy="27432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</a:endParaRP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1587" y="6583680"/>
            <a:ext cx="12188826" cy="457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41120" y="1901952"/>
            <a:ext cx="9509760" cy="41276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</a:p>
          <a:p>
            <a:pPr lvl="5"/>
            <a:r>
              <a:rPr lang="ru-RU" dirty="0" smtClean="0"/>
              <a:t>Шестая</a:t>
            </a:r>
          </a:p>
          <a:p>
            <a:pPr lvl="6"/>
            <a:r>
              <a:rPr lang="ru-RU" dirty="0" smtClean="0"/>
              <a:t>Седьмая</a:t>
            </a:r>
          </a:p>
          <a:p>
            <a:pPr lvl="7"/>
            <a:r>
              <a:rPr lang="ru-RU" dirty="0" smtClean="0"/>
              <a:t>Восьмая</a:t>
            </a:r>
          </a:p>
          <a:p>
            <a:pPr lvl="8"/>
            <a:r>
              <a:rPr lang="ru-RU" dirty="0" smtClean="0"/>
              <a:t>Девятая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2"/>
                </a:solidFill>
              </a:defRPr>
            </a:lvl1pPr>
          </a:lstStyle>
          <a:p>
            <a:fld id="{9E583DDF-CA54-461A-A486-592D2374C532}" type="datetimeFigureOut">
              <a:rPr lang="ru-RU" smtClean="0"/>
              <a:pPr/>
              <a:t>09.12.2013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341120" y="6601968"/>
            <a:ext cx="7159752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bg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210800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2"/>
                </a:solidFill>
              </a:defRPr>
            </a:lvl1pPr>
          </a:lstStyle>
          <a:p>
            <a:fld id="{CA8D9AD5-F248-4919-864A-CFD76CC027D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56376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2" r:id="rId4"/>
    <p:sldLayoutId id="2147483661" r:id="rId5"/>
    <p:sldLayoutId id="2147483653" r:id="rId6"/>
    <p:sldLayoutId id="2147483654" r:id="rId7"/>
    <p:sldLayoutId id="2147483655" r:id="rId8"/>
    <p:sldLayoutId id="2147483656" r:id="rId9"/>
    <p:sldLayoutId id="2147483663" r:id="rId10"/>
    <p:sldLayoutId id="2147483657" r:id="rId11"/>
    <p:sldLayoutId id="2147483658" r:id="rId12"/>
    <p:sldLayoutId id="2147483659" r:id="rId13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3400" kern="1200">
          <a:solidFill>
            <a:schemeClr val="tx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2"/>
        </a:buClr>
        <a:buSzPct val="80000"/>
        <a:buFont typeface="Wingdings" pitchFamily="2" charset="2"/>
        <a:buChar char="§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SzPct val="80000"/>
        <a:buFont typeface="Wingdings" pitchFamily="2" charset="2"/>
        <a:buChar char="§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80000"/>
        <a:buFont typeface="Wingdings" pitchFamily="2" charset="2"/>
        <a:buChar char="§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80000"/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80000"/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itchFamily="2" charset="2"/>
        <a:buChar char="§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itchFamily="2" charset="2"/>
        <a:buChar char="§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itchFamily="2" charset="2"/>
        <a:buChar char="§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360">
          <p15:clr>
            <a:srgbClr val="F26B43"/>
          </p15:clr>
        </p15:guide>
        <p15:guide id="2" pos="40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89539" y="4865076"/>
            <a:ext cx="8944707" cy="1582616"/>
          </a:xfrm>
        </p:spPr>
        <p:txBody>
          <a:bodyPr>
            <a:normAutofit/>
          </a:bodyPr>
          <a:lstStyle/>
          <a:p>
            <a:r>
              <a:rPr lang="ru-RU" dirty="0" err="1" smtClean="0">
                <a:solidFill>
                  <a:srgbClr val="FFFF00"/>
                </a:solidFill>
              </a:rPr>
              <a:t>Природні</a:t>
            </a:r>
            <a:r>
              <a:rPr lang="ru-RU" dirty="0" smtClean="0">
                <a:solidFill>
                  <a:srgbClr val="FFFF00"/>
                </a:solidFill>
              </a:rPr>
              <a:t>  </a:t>
            </a:r>
            <a:r>
              <a:rPr lang="ru-RU" dirty="0" err="1" smtClean="0">
                <a:solidFill>
                  <a:srgbClr val="FFFF00"/>
                </a:solidFill>
              </a:rPr>
              <a:t>явища</a:t>
            </a:r>
            <a:r>
              <a:rPr lang="ru-RU" dirty="0" smtClean="0">
                <a:solidFill>
                  <a:srgbClr val="FFFF00"/>
                </a:solidFill>
              </a:rPr>
              <a:t> як </a:t>
            </a:r>
            <a:r>
              <a:rPr lang="ru-RU" dirty="0" err="1" smtClean="0">
                <a:solidFill>
                  <a:srgbClr val="FFFF00"/>
                </a:solidFill>
              </a:rPr>
              <a:t>фактори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загрози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суспільній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безпеці</a:t>
            </a:r>
            <a:endParaRPr lang="ru-RU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98809327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6255" y="154379"/>
            <a:ext cx="666205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latin typeface="Comic Sans MS" pitchFamily="66" charset="0"/>
              </a:rPr>
              <a:t>Гідрометеорологічні процеси пов’язані з процесами, які відбуваються в атмосфері-надзвичайно сильні опади, шквали, смерчі, урагани, паводки, засухи , сильна спека, крупний град, сильна ожеледь тощо. Глобальними факторами формування гідрометеорологічних умов погоди та клімату є астрономічні, геофізичні, атмосферні. Небезпечні гідрометеорологічні та геліогеофізичні явища ( циклони ,шторми, урагани, грозові шквали, торнадо…)</a:t>
            </a:r>
            <a:endParaRPr lang="uk-UA" sz="2400" dirty="0">
              <a:latin typeface="Comic Sans MS" pitchFamily="66" charset="0"/>
            </a:endParaRPr>
          </a:p>
        </p:txBody>
      </p:sp>
      <p:pic>
        <p:nvPicPr>
          <p:cNvPr id="3" name="Рисунок 2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89092" y="365215"/>
            <a:ext cx="4565103" cy="3161756"/>
          </a:xfrm>
          <a:prstGeom prst="rect">
            <a:avLst/>
          </a:prstGeom>
        </p:spPr>
      </p:pic>
      <p:pic>
        <p:nvPicPr>
          <p:cNvPr id="4" name="Рисунок 3" descr="index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63999" y="3716976"/>
            <a:ext cx="5122658" cy="288570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91427728"/>
      </p:ext>
    </p:extLst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11733213" cy="6436426"/>
          </a:xfrm>
        </p:spPr>
        <p:txBody>
          <a:bodyPr>
            <a:normAutofit/>
          </a:bodyPr>
          <a:lstStyle/>
          <a:p>
            <a:r>
              <a:rPr lang="uk-UA" sz="2800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Смерч, торнадо — атмосферне явище, що є стрімким воронкоподібним вихором заввишки до 1,5 км, який витягується від купчасто-дощової хмари до поверхні води </a:t>
            </a:r>
            <a:r>
              <a:rPr lang="uk-UA" sz="2800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або </a:t>
            </a:r>
            <a:r>
              <a:rPr lang="uk-UA" sz="2800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землі.</a:t>
            </a:r>
            <a:endParaRPr lang="ru-RU" sz="2800" dirty="0">
              <a:solidFill>
                <a:schemeClr val="accent3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32509" y="1282535"/>
            <a:ext cx="632954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Цікаві факти</a:t>
            </a:r>
          </a:p>
          <a:p>
            <a:r>
              <a:rPr lang="uk-UA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Найбільша кількість смерчів, 148 за одну добу, пройшла 3-4 квітня 1974 року над південними штатами США. Найбільша швидкість переміщення смерчів була зафіксована 2 квітня 1958 року поблизу водоспаду </a:t>
            </a:r>
            <a:r>
              <a:rPr lang="uk-UA" dirty="0" err="1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Вічіта</a:t>
            </a:r>
            <a:r>
              <a:rPr lang="uk-UA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, Техас. Вона склала 450 км/год.</a:t>
            </a:r>
          </a:p>
          <a:p>
            <a:r>
              <a:rPr lang="uk-UA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Найсильніші смерчі на Британських островах були зафіксовані 1091 року в Лондоні, 14 грудня 1810 року в </a:t>
            </a:r>
            <a:r>
              <a:rPr lang="uk-UA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Портсмуті</a:t>
            </a:r>
            <a:r>
              <a:rPr lang="uk-UA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.</a:t>
            </a:r>
          </a:p>
          <a:p>
            <a:r>
              <a:rPr lang="uk-UA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Смерч в місті </a:t>
            </a:r>
            <a:r>
              <a:rPr lang="uk-UA" dirty="0" err="1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Шатурш</a:t>
            </a:r>
            <a:r>
              <a:rPr lang="uk-UA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 в Бангладеш 26 квітня 1989 року потрапив у книгу рекордів </a:t>
            </a:r>
            <a:r>
              <a:rPr lang="uk-UA" dirty="0" err="1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Гіннеса</a:t>
            </a:r>
            <a:r>
              <a:rPr lang="uk-UA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 як найтрагічніший за всю історію людства. Жителі цього міста, отримавши попередження про те, що насувається смерч, зігнорували його. В результаті — загинуло 1300 осіб</a:t>
            </a:r>
            <a:r>
              <a:rPr lang="uk-UA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.</a:t>
            </a:r>
            <a:endParaRPr lang="uk-UA" dirty="0">
              <a:solidFill>
                <a:schemeClr val="accent3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3" name="Рисунок 12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88977" y="1520041"/>
            <a:ext cx="5305743" cy="319446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82645835"/>
      </p:ext>
    </p:extLst>
  </p:cSld>
  <p:clrMapOvr>
    <a:masterClrMapping/>
  </p:clrMapOvr>
  <p:transition spd="med">
    <p:comb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30140" y="296883"/>
            <a:ext cx="6603072" cy="5875317"/>
          </a:xfrm>
        </p:spPr>
        <p:txBody>
          <a:bodyPr>
            <a:normAutofit fontScale="92500" lnSpcReduction="10000"/>
          </a:bodyPr>
          <a:lstStyle/>
          <a:p>
            <a:r>
              <a:rPr lang="uk-UA" b="1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16 червня 1992</a:t>
            </a:r>
            <a:r>
              <a:rPr lang="uk-UA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 в штаті </a:t>
            </a:r>
            <a:r>
              <a:rPr lang="uk-UA" dirty="0" err="1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Міннесота</a:t>
            </a:r>
            <a:r>
              <a:rPr lang="uk-UA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 був встановлений рекорд за кількістю виникнення торнадо. В один день виникло 27 смерчів.</a:t>
            </a:r>
          </a:p>
          <a:p>
            <a:r>
              <a:rPr lang="uk-UA" b="1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24 червня 2003</a:t>
            </a:r>
            <a:r>
              <a:rPr lang="uk-UA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 на Південну </a:t>
            </a:r>
            <a:r>
              <a:rPr lang="uk-UA" dirty="0" err="1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Дакоту</a:t>
            </a:r>
            <a:r>
              <a:rPr lang="uk-UA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, США, обрушилося 67 торнадо.</a:t>
            </a:r>
          </a:p>
          <a:p>
            <a:r>
              <a:rPr lang="uk-UA" b="1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22 червня 2007</a:t>
            </a:r>
            <a:r>
              <a:rPr lang="uk-UA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 відразу три потужних торнадо обрушилися на місто Елі, в провінції Манітоба в Канаді. Один з них пронісся прямо по вулицях міста. Вихор смів декілька будівель і десятки дерев. Місцевим жителям, які встигли вибігти зі своїх будинків, залишалося тільки спостерігати, як руйнуються їхні оселі.</a:t>
            </a:r>
          </a:p>
          <a:p>
            <a:r>
              <a:rPr lang="uk-UA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У </a:t>
            </a:r>
            <a:r>
              <a:rPr lang="uk-UA" b="1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2008 році </a:t>
            </a:r>
            <a:r>
              <a:rPr lang="uk-UA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в США було зафіксовано 2192 випадків торнадо. Це значно перевищило середню кількість торнадо на рік за останні 10 років. З них в </a:t>
            </a:r>
            <a:r>
              <a:rPr lang="uk-UA" b="1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червні</a:t>
            </a:r>
            <a:r>
              <a:rPr lang="uk-UA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 відбулося 289 випадків виникнення торнадо.</a:t>
            </a:r>
          </a:p>
          <a:p>
            <a:r>
              <a:rPr lang="uk-UA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У </a:t>
            </a:r>
            <a:r>
              <a:rPr lang="uk-UA" b="1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2009 році</a:t>
            </a:r>
            <a:r>
              <a:rPr lang="uk-UA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 в США сталося 1156 торнадо. Найактивнішим місяцем був </a:t>
            </a:r>
            <a:r>
              <a:rPr lang="uk-UA" b="1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червень</a:t>
            </a:r>
            <a:r>
              <a:rPr lang="uk-UA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, в його період відбулося 268 випадків торнадо. Він стоїть на 5 місці в рейтингу за кількістю торнадо за останні 10 років.</a:t>
            </a:r>
          </a:p>
          <a:p>
            <a:endParaRPr lang="ru-RU" b="1" dirty="0"/>
          </a:p>
        </p:txBody>
      </p:sp>
      <p:pic>
        <p:nvPicPr>
          <p:cNvPr id="5" name="Рисунок 4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0012" y="321079"/>
            <a:ext cx="3871790" cy="2576500"/>
          </a:xfrm>
          <a:prstGeom prst="rect">
            <a:avLst/>
          </a:prstGeom>
        </p:spPr>
      </p:pic>
      <p:pic>
        <p:nvPicPr>
          <p:cNvPr id="6" name="Рисунок 5" descr="ima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3766" y="3341221"/>
            <a:ext cx="3992534" cy="262325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078758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5630" y="320634"/>
            <a:ext cx="11697195" cy="6537366"/>
          </a:xfrm>
        </p:spPr>
        <p:txBody>
          <a:bodyPr/>
          <a:lstStyle/>
          <a:p>
            <a:r>
              <a:rPr lang="uk-UA" dirty="0" smtClean="0"/>
              <a:t>Найбільші збитки з усіх стихійних лих на планеті спричиняють повені( 4о%), на другому місці - тропічні циклони(20%),  на третьому і на четвертому місцях( по 15%) – землетруси та посухи.</a:t>
            </a:r>
            <a:endParaRPr lang="uk-UA" dirty="0"/>
          </a:p>
        </p:txBody>
      </p:sp>
      <p:pic>
        <p:nvPicPr>
          <p:cNvPr id="4" name="Рисунок 3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6327" y="1555668"/>
            <a:ext cx="6179946" cy="3301339"/>
          </a:xfrm>
          <a:prstGeom prst="rect">
            <a:avLst/>
          </a:prstGeom>
        </p:spPr>
      </p:pic>
      <p:pic>
        <p:nvPicPr>
          <p:cNvPr id="5" name="Рисунок 4" descr="ima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66067" y="1640577"/>
            <a:ext cx="4777590" cy="4498965"/>
          </a:xfrm>
          <a:prstGeom prst="rect">
            <a:avLst/>
          </a:prstGeom>
        </p:spPr>
      </p:pic>
    </p:spTree>
  </p:cSld>
  <p:clrMapOvr>
    <a:masterClrMapping/>
  </p:clrMapOvr>
  <p:transition spd="med">
    <p:cut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1886" y="285007"/>
            <a:ext cx="10735293" cy="6572993"/>
          </a:xfrm>
        </p:spPr>
        <p:txBody>
          <a:bodyPr>
            <a:normAutofit/>
          </a:bodyPr>
          <a:lstStyle/>
          <a:p>
            <a:r>
              <a:rPr lang="uk-UA" dirty="0" smtClean="0"/>
              <a:t>Природні </a:t>
            </a:r>
            <a:r>
              <a:rPr lang="uk-UA" dirty="0" smtClean="0"/>
              <a:t>катастрофи  становлять небезпеку через те, що загрожують здоров’ю та призводять до економічних збитків. Тому охорона навколишнього середовища постає як одна з основних ознак сучасності, яка включає в себе охорону природного середовища, спрямовану  на збереження біологічного і генетичного різноманіття; підтримку найважливіших екологічних процесів і </a:t>
            </a:r>
            <a:r>
              <a:rPr lang="uk-UA" dirty="0" err="1" smtClean="0"/>
              <a:t>життєзабезпечуючих</a:t>
            </a:r>
            <a:r>
              <a:rPr lang="uk-UA" dirty="0" smtClean="0"/>
              <a:t> систем,довготривале використання природних ресурсів, необхідних для задоволення духовних, матеріальних і культурних потреб як теперішнього, так і прийдешніх поколінь.</a:t>
            </a:r>
            <a:endParaRPr lang="uk-UA" dirty="0"/>
          </a:p>
        </p:txBody>
      </p:sp>
      <p:pic>
        <p:nvPicPr>
          <p:cNvPr id="5" name="Рисунок 4" descr="85954203_3986017_x_7444b5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5546" y="3004456"/>
            <a:ext cx="6871524" cy="3612903"/>
          </a:xfrm>
          <a:prstGeom prst="rect">
            <a:avLst/>
          </a:prstGeom>
        </p:spPr>
      </p:pic>
      <p:pic>
        <p:nvPicPr>
          <p:cNvPr id="6" name="Рисунок 5" descr="ima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81904" y="3011829"/>
            <a:ext cx="3930283" cy="3400846"/>
          </a:xfrm>
          <a:prstGeom prst="rect">
            <a:avLst/>
          </a:prstGeom>
        </p:spPr>
      </p:pic>
    </p:spTree>
  </p:cSld>
  <p:clrMapOvr>
    <a:masterClrMapping/>
  </p:clrMapOvr>
  <p:transition spd="med">
    <p:plus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7"/>
          <p:cNvSpPr>
            <a:spLocks noGrp="1"/>
          </p:cNvSpPr>
          <p:nvPr>
            <p:ph idx="1"/>
          </p:nvPr>
        </p:nvSpPr>
        <p:spPr>
          <a:xfrm>
            <a:off x="237506" y="439387"/>
            <a:ext cx="6709559" cy="6029579"/>
          </a:xfrm>
        </p:spPr>
        <p:txBody>
          <a:bodyPr/>
          <a:lstStyle/>
          <a:p>
            <a:r>
              <a:rPr lang="uk-UA" dirty="0" smtClean="0"/>
              <a:t>Людство пережило трагедію двох найбільш руйнівних і кровопролитних світових війн, було покінчено з колоніальними імперіями та колоніалізмом, зазнали краху тоталітарні режими. Згодом було створено умови для цивілізаційної єдності світу; науково-технічна революція та новітні технології змінили матеріально-технічну основу сучасного суспільства.</a:t>
            </a:r>
          </a:p>
          <a:p>
            <a:r>
              <a:rPr lang="uk-UA" dirty="0" smtClean="0"/>
              <a:t>Сучасне людство — це 6 млрд. землян, тисячі великих та малих народів, понад 200 країн, багатоманітність економічних укладів, форм соціально-політичного та культурного життя.</a:t>
            </a:r>
          </a:p>
          <a:p>
            <a:r>
              <a:rPr lang="uk-UA" dirty="0" smtClean="0"/>
              <a:t>Одна з причин багатоманітності світу — різні природні умови, фізичне середовище існування. Ці умови впливають на багато аспектів суспільного життя, у першу чергу на господарчу діяльність людини. У різних державах проблеми життя людей, їх добробуту та прав людини розв'язуються в рамках історичних особливостей.</a:t>
            </a:r>
          </a:p>
          <a:p>
            <a:endParaRPr lang="uk-UA" dirty="0"/>
          </a:p>
        </p:txBody>
      </p:sp>
      <p:pic>
        <p:nvPicPr>
          <p:cNvPr id="10" name="Рисунок 9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80810" y="391439"/>
            <a:ext cx="5028607" cy="31340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index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77561" y="3574473"/>
            <a:ext cx="4962187" cy="2778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495955062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-1" y="140677"/>
            <a:ext cx="11827823" cy="6343249"/>
          </a:xfrm>
        </p:spPr>
        <p:txBody>
          <a:bodyPr>
            <a:normAutofit/>
          </a:bodyPr>
          <a:lstStyle/>
          <a:p>
            <a:r>
              <a:rPr lang="uk-UA" sz="2800" dirty="0" smtClean="0">
                <a:solidFill>
                  <a:schemeClr val="tx1">
                    <a:lumMod val="75000"/>
                  </a:schemeClr>
                </a:solidFill>
                <a:latin typeface="Cambria" pitchFamily="18" charset="0"/>
              </a:rPr>
              <a:t>Проте  у багатьох регіонах планети спостерігається кризовий стан природного середовища, а деякі  екологічні проблеми набули глобального характеру : порушення озонового шару, посилення  парникового ефекту, забруднення Світового океану , зниження родючості </a:t>
            </a:r>
            <a:r>
              <a:rPr lang="uk-UA" sz="2800" dirty="0" err="1" smtClean="0">
                <a:solidFill>
                  <a:schemeClr val="tx1">
                    <a:lumMod val="75000"/>
                  </a:schemeClr>
                </a:solidFill>
                <a:latin typeface="Cambria" pitchFamily="18" charset="0"/>
              </a:rPr>
              <a:t>грунтів</a:t>
            </a:r>
            <a:r>
              <a:rPr lang="uk-UA" sz="2800" dirty="0" smtClean="0">
                <a:solidFill>
                  <a:schemeClr val="tx1">
                    <a:lumMod val="75000"/>
                  </a:schemeClr>
                </a:solidFill>
                <a:latin typeface="Cambria" pitchFamily="18" charset="0"/>
              </a:rPr>
              <a:t>, деградація лісів та ландшафтів, зменшення біологічного різноманіття.</a:t>
            </a:r>
            <a:endParaRPr lang="uk-UA" sz="2800" dirty="0">
              <a:solidFill>
                <a:schemeClr val="tx1">
                  <a:lumMod val="75000"/>
                </a:schemeClr>
              </a:solidFill>
              <a:latin typeface="Cambria" pitchFamily="18" charset="0"/>
            </a:endParaRPr>
          </a:p>
        </p:txBody>
      </p:sp>
      <p:pic>
        <p:nvPicPr>
          <p:cNvPr id="6" name="Рисунок 5" descr="2008041300250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1" y="2814839"/>
            <a:ext cx="5063392" cy="3415488"/>
          </a:xfrm>
          <a:prstGeom prst="rect">
            <a:avLst/>
          </a:prstGeom>
        </p:spPr>
      </p:pic>
      <p:pic>
        <p:nvPicPr>
          <p:cNvPr id="10" name="Рисунок 9" descr="0_43308_e427d80b_S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72554" y="2731966"/>
            <a:ext cx="4630614" cy="355013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47887586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211016" y="457200"/>
            <a:ext cx="6095999" cy="6013938"/>
          </a:xfrm>
        </p:spPr>
        <p:txBody>
          <a:bodyPr>
            <a:normAutofit/>
          </a:bodyPr>
          <a:lstStyle/>
          <a:p>
            <a:r>
              <a:rPr lang="uk-UA" sz="2800" dirty="0" smtClean="0">
                <a:solidFill>
                  <a:srgbClr val="FF0000"/>
                </a:solidFill>
              </a:rPr>
              <a:t>Внаслідок глобальної зміни клімату почастішали випадки виникнення небезпечних явищ природного  характеру.</a:t>
            </a:r>
            <a:endParaRPr lang="uk-UA" sz="2800" dirty="0">
              <a:solidFill>
                <a:srgbClr val="FF0000"/>
              </a:solidFill>
            </a:endParaRPr>
          </a:p>
        </p:txBody>
      </p:sp>
      <p:pic>
        <p:nvPicPr>
          <p:cNvPr id="8" name="Рисунок 7" descr="13520217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20159" y="186397"/>
            <a:ext cx="5014641" cy="2826434"/>
          </a:xfrm>
          <a:prstGeom prst="rect">
            <a:avLst/>
          </a:prstGeom>
        </p:spPr>
      </p:pic>
      <p:pic>
        <p:nvPicPr>
          <p:cNvPr id="10" name="Рисунок 9" descr="index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58707" y="3196105"/>
            <a:ext cx="4853354" cy="3069880"/>
          </a:xfrm>
          <a:prstGeom prst="rect">
            <a:avLst/>
          </a:prstGeom>
        </p:spPr>
      </p:pic>
      <p:pic>
        <p:nvPicPr>
          <p:cNvPr id="11" name="Рисунок 10" descr="prirodni-katastrof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3754" y="2489052"/>
            <a:ext cx="4792394" cy="369413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01501593"/>
      </p:ext>
    </p:extLst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75846" y="222738"/>
            <a:ext cx="4419600" cy="5806841"/>
          </a:xfrm>
        </p:spPr>
        <p:txBody>
          <a:bodyPr>
            <a:normAutofit fontScale="92500" lnSpcReduction="20000"/>
          </a:bodyPr>
          <a:lstStyle/>
          <a:p>
            <a:r>
              <a:rPr lang="uk-UA" sz="2400" dirty="0" smtClean="0">
                <a:solidFill>
                  <a:schemeClr val="accent3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Різноманітні геологічні процеси - події геологічного походження або наслідок дії геологічних процесів, що виникають у земній корі під дією різноманітних природних і геодинамічних факторів або їх комбінацій, які чинять або можуть чинити дію ураження  на людей, сільськогосподарських тварин і рослин, об’єкти економіки та навколишнє природне  середовище. Наприклад, землетруси, зсуви </a:t>
            </a:r>
            <a:r>
              <a:rPr lang="uk-UA" sz="2400" dirty="0" err="1" smtClean="0">
                <a:solidFill>
                  <a:schemeClr val="accent3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грунту</a:t>
            </a:r>
            <a:r>
              <a:rPr lang="uk-UA" sz="2400" dirty="0" smtClean="0">
                <a:solidFill>
                  <a:schemeClr val="accent3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, осипи, селеві потоки, як наслідки сильних злив, інтенсивного танення  снігу та льоду, прорив гребель водоймищ та інше.</a:t>
            </a:r>
            <a:endParaRPr lang="uk-UA" sz="2400" dirty="0">
              <a:solidFill>
                <a:schemeClr val="accent3">
                  <a:lumMod val="75000"/>
                </a:schemeClr>
              </a:solidFill>
              <a:latin typeface="Consolas" pitchFamily="49" charset="0"/>
              <a:cs typeface="Consolas" pitchFamily="49" charset="0"/>
            </a:endParaRPr>
          </a:p>
        </p:txBody>
      </p:sp>
      <p:pic>
        <p:nvPicPr>
          <p:cNvPr id="7" name="Рисунок 6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66679" y="1"/>
            <a:ext cx="3820206" cy="3071446"/>
          </a:xfrm>
          <a:prstGeom prst="rect">
            <a:avLst/>
          </a:prstGeom>
        </p:spPr>
      </p:pic>
      <p:pic>
        <p:nvPicPr>
          <p:cNvPr id="8" name="Рисунок 7" descr="index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612187" y="218928"/>
            <a:ext cx="3372900" cy="2196025"/>
          </a:xfrm>
          <a:prstGeom prst="rect">
            <a:avLst/>
          </a:prstGeom>
        </p:spPr>
      </p:pic>
      <p:pic>
        <p:nvPicPr>
          <p:cNvPr id="9" name="Рисунок 8" descr="yxxwkxwwmiqrtlyi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34707" y="3280830"/>
            <a:ext cx="4888523" cy="307307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22933169"/>
      </p:ext>
    </p:extLst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524000" y="1143000"/>
            <a:ext cx="9144000" cy="345831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Землетруси</a:t>
            </a:r>
            <a:r>
              <a:rPr lang="ru-RU" dirty="0" smtClean="0"/>
              <a:t>-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550985" y="1418491"/>
            <a:ext cx="11136923" cy="4689231"/>
          </a:xfrm>
        </p:spPr>
        <p:txBody>
          <a:bodyPr>
            <a:normAutofit/>
          </a:bodyPr>
          <a:lstStyle/>
          <a:p>
            <a:r>
              <a:rPr lang="uk-UA" sz="20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  <a:cs typeface="Consolas" pitchFamily="49" charset="0"/>
              </a:rPr>
              <a:t>короткотривалі, раптові струси земної кори, викликані перемінним переміщенням мас гірських порід у надрах Землі, чому сприяє порушення розтяжності </a:t>
            </a:r>
            <a:r>
              <a:rPr lang="uk-UA" sz="2000" dirty="0" err="1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  <a:cs typeface="Consolas" pitchFamily="49" charset="0"/>
              </a:rPr>
              <a:t>осередка</a:t>
            </a:r>
            <a:r>
              <a:rPr lang="uk-UA" sz="20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  <a:cs typeface="Consolas" pitchFamily="49" charset="0"/>
              </a:rPr>
              <a:t> гірських порід і виникнення сейсмічних хвиль; під час сильних землетрусів, на поверхні Землі часто виникають щілини, скиди, зсуви, цунамі; часом землетруси спричинюють великі руйнування (наприклад, 1988 року у Вірменії).</a:t>
            </a:r>
          </a:p>
          <a:p>
            <a:r>
              <a:rPr lang="uk-UA" sz="20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  <a:cs typeface="Consolas" pitchFamily="49" charset="0"/>
              </a:rPr>
              <a:t>Серед усіх стихійних лих, за даними ЮНЕСКО, землетруси займають перше місце у світі за заподіяною економічною шкодою і кількістю загиблих.</a:t>
            </a:r>
          </a:p>
        </p:txBody>
      </p:sp>
      <p:pic>
        <p:nvPicPr>
          <p:cNvPr id="10" name="Рисунок 9" descr="fd0b6295541fd8b1713c390cdbb759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1352" y="3450042"/>
            <a:ext cx="5720861" cy="30606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index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79749" y="3524361"/>
            <a:ext cx="4040651" cy="26888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401137450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2968830"/>
            <a:ext cx="416824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latin typeface="Comic Sans MS" pitchFamily="66" charset="0"/>
              </a:rPr>
              <a:t>Японія: майже 10 тис. жертв землетрусу</a:t>
            </a:r>
            <a:endParaRPr lang="uk-UA" dirty="0" smtClean="0">
              <a:latin typeface="Comic Sans MS" pitchFamily="66" charset="0"/>
            </a:endParaRPr>
          </a:p>
          <a:p>
            <a:r>
              <a:rPr lang="uk-UA" dirty="0" smtClean="0">
                <a:latin typeface="Comic Sans MS" pitchFamily="66" charset="0"/>
              </a:rPr>
              <a:t>Вдень 11 березня затремтіло східне узбережжя Японії. Землетрус </a:t>
            </a:r>
            <a:r>
              <a:rPr lang="uk-UA" dirty="0" err="1" smtClean="0">
                <a:latin typeface="Comic Sans MS" pitchFamily="66" charset="0"/>
              </a:rPr>
              <a:t>магнітудою</a:t>
            </a:r>
            <a:r>
              <a:rPr lang="uk-UA" dirty="0" smtClean="0">
                <a:latin typeface="Comic Sans MS" pitchFamily="66" charset="0"/>
              </a:rPr>
              <a:t> близько 9 балів став найсильнішим в історії Японії.</a:t>
            </a:r>
          </a:p>
          <a:p>
            <a:r>
              <a:rPr lang="uk-UA" dirty="0" smtClean="0">
                <a:latin typeface="Comic Sans MS" pitchFamily="66" charset="0"/>
              </a:rPr>
              <a:t>За даними на сьогодні, землетрус, а потім спричинене ним цунамі майже 10 тис. осіб.</a:t>
            </a:r>
          </a:p>
          <a:p>
            <a:r>
              <a:rPr lang="uk-UA" dirty="0" smtClean="0">
                <a:latin typeface="Comic Sans MS" pitchFamily="66" charset="0"/>
              </a:rPr>
              <a:t>Тисячі пропали безвісти.</a:t>
            </a:r>
          </a:p>
          <a:p>
            <a:r>
              <a:rPr lang="uk-UA" dirty="0" smtClean="0">
                <a:latin typeface="Comic Sans MS" pitchFamily="66" charset="0"/>
              </a:rPr>
              <a:t>Стихія повністю або частково зруйнувала мінімум десятки тисяч будинків.</a:t>
            </a:r>
            <a:endParaRPr lang="uk-UA" dirty="0">
              <a:latin typeface="Comic Sans MS" pitchFamily="66" charset="0"/>
            </a:endParaRPr>
          </a:p>
        </p:txBody>
      </p:sp>
      <p:pic>
        <p:nvPicPr>
          <p:cNvPr id="6" name="Рисунок 5" descr="27eace2ffbe0097c47a2bb5bc10ca1b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88982" y="3241964"/>
            <a:ext cx="4388120" cy="3146962"/>
          </a:xfrm>
          <a:prstGeom prst="rect">
            <a:avLst/>
          </a:prstGeom>
        </p:spPr>
      </p:pic>
      <p:pic>
        <p:nvPicPr>
          <p:cNvPr id="8" name="Рисунок 7" descr="ima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25206" y="2826773"/>
            <a:ext cx="3711179" cy="2469621"/>
          </a:xfrm>
          <a:prstGeom prst="rect">
            <a:avLst/>
          </a:prstGeom>
        </p:spPr>
      </p:pic>
      <p:pic>
        <p:nvPicPr>
          <p:cNvPr id="10" name="Рисунок 9" descr="0fcf08b679_17618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3230088" cy="278316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780810" y="0"/>
            <a:ext cx="482138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latin typeface="Comic Sans MS" pitchFamily="66" charset="0"/>
              </a:rPr>
              <a:t>Іран: 35 тис. жертв землетрусу</a:t>
            </a:r>
            <a:endParaRPr lang="uk-UA" dirty="0" smtClean="0">
              <a:latin typeface="Comic Sans MS" pitchFamily="66" charset="0"/>
            </a:endParaRPr>
          </a:p>
          <a:p>
            <a:r>
              <a:rPr lang="uk-UA" dirty="0" smtClean="0">
                <a:latin typeface="Comic Sans MS" pitchFamily="66" charset="0"/>
              </a:rPr>
              <a:t>Стародавнє місто </a:t>
            </a:r>
            <a:r>
              <a:rPr lang="uk-UA" dirty="0" err="1" smtClean="0">
                <a:latin typeface="Comic Sans MS" pitchFamily="66" charset="0"/>
              </a:rPr>
              <a:t>Бам</a:t>
            </a:r>
            <a:r>
              <a:rPr lang="uk-UA" dirty="0" smtClean="0">
                <a:latin typeface="Comic Sans MS" pitchFamily="66" charset="0"/>
              </a:rPr>
              <a:t> в Ірані 26 грудня 2003 повністю зруйнував землетрус. Під руїнами міста загинули близько 35 тис. осіб і отримали травми понад 22 тис. Було зруйновано близько 90% глиняних будов історичного міста.</a:t>
            </a:r>
            <a:endParaRPr lang="uk-UA" dirty="0" smtClean="0">
              <a:latin typeface="Comic Sans MS" pitchFamily="66" charset="0"/>
            </a:endParaRPr>
          </a:p>
        </p:txBody>
      </p:sp>
      <p:pic>
        <p:nvPicPr>
          <p:cNvPr id="12" name="Рисунок 11" descr="index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31967" y="-1"/>
            <a:ext cx="3146963" cy="284241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11206867"/>
      </p:ext>
    </p:extLst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Текст 15"/>
          <p:cNvSpPr>
            <a:spLocks noGrp="1"/>
          </p:cNvSpPr>
          <p:nvPr>
            <p:ph type="body" idx="1"/>
          </p:nvPr>
        </p:nvSpPr>
        <p:spPr>
          <a:xfrm>
            <a:off x="0" y="178130"/>
            <a:ext cx="4310743" cy="3515096"/>
          </a:xfrm>
        </p:spPr>
        <p:txBody>
          <a:bodyPr>
            <a:normAutofit/>
          </a:bodyPr>
          <a:lstStyle/>
          <a:p>
            <a:r>
              <a:rPr lang="uk-UA" sz="1600" b="1" dirty="0" smtClean="0">
                <a:latin typeface="Comic Sans MS" pitchFamily="66" charset="0"/>
              </a:rPr>
              <a:t> </a:t>
            </a:r>
            <a:r>
              <a:rPr lang="uk-UA" sz="1600" b="1" dirty="0" smtClean="0">
                <a:solidFill>
                  <a:srgbClr val="FF0000"/>
                </a:solidFill>
                <a:latin typeface="Comic Sans MS" pitchFamily="66" charset="0"/>
              </a:rPr>
              <a:t>Китай: понад 69 ​​тис. жертв землетрусу</a:t>
            </a:r>
            <a:endParaRPr lang="uk-UA" sz="16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uk-UA" sz="1600" dirty="0" smtClean="0">
                <a:solidFill>
                  <a:srgbClr val="FF0000"/>
                </a:solidFill>
                <a:latin typeface="Comic Sans MS" pitchFamily="66" charset="0"/>
              </a:rPr>
              <a:t>Землетрус у провінції Китаю Сичуань 12 травня 2008 року був таким потужним, що коливання відчули в Індії, Пакистані, Таїланді, В'єтнамі, Бангладеш, Непалі, Монголії та Росії.</a:t>
            </a:r>
          </a:p>
          <a:p>
            <a:r>
              <a:rPr lang="uk-UA" sz="1600" dirty="0" smtClean="0">
                <a:solidFill>
                  <a:srgbClr val="FF0000"/>
                </a:solidFill>
                <a:latin typeface="Comic Sans MS" pitchFamily="66" charset="0"/>
              </a:rPr>
              <a:t>За даними офіційних джерел Китаю, загинули 69 197 осіб, 288 431 постраждали. Більше п'яти мільйонів жителів провінції залишилися без даху над головою</a:t>
            </a:r>
            <a:r>
              <a:rPr lang="uk-UA" sz="1800" dirty="0" smtClean="0">
                <a:latin typeface="Comic Sans MS" pitchFamily="66" charset="0"/>
              </a:rPr>
              <a:t>.</a:t>
            </a:r>
          </a:p>
          <a:p>
            <a:endParaRPr lang="uk-UA" sz="1800" dirty="0" smtClean="0">
              <a:latin typeface="Comic Sans MS" pitchFamily="66" charset="0"/>
            </a:endParaRPr>
          </a:p>
          <a:p>
            <a:endParaRPr lang="uk-UA" dirty="0"/>
          </a:p>
        </p:txBody>
      </p:sp>
      <p:pic>
        <p:nvPicPr>
          <p:cNvPr id="20" name="Содержимое 19" descr="6_1220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4236008" y="261257"/>
            <a:ext cx="4122887" cy="2671948"/>
          </a:xfrm>
        </p:spPr>
      </p:pic>
      <p:pic>
        <p:nvPicPr>
          <p:cNvPr id="21" name="Рисунок 20" descr="index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55231" y="391886"/>
            <a:ext cx="3538847" cy="2493817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1" y="3135086"/>
            <a:ext cx="5438898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b="1" dirty="0" smtClean="0">
                <a:solidFill>
                  <a:srgbClr val="FF0000"/>
                </a:solidFill>
                <a:latin typeface="Comic Sans MS" pitchFamily="66" charset="0"/>
              </a:rPr>
              <a:t>Гаїті: понад 222 тис. жертв землетрусу</a:t>
            </a:r>
            <a:endParaRPr lang="uk-UA" sz="16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uk-UA" sz="1600" dirty="0" smtClean="0">
                <a:solidFill>
                  <a:srgbClr val="FF0000"/>
                </a:solidFill>
                <a:latin typeface="Comic Sans MS" pitchFamily="66" charset="0"/>
              </a:rPr>
              <a:t>12 січня 2010 стало трагічним днем ​​для Гаїті. Країну струсонув потужний землетрус, який став найкривавішим за останнє десятиліття. Його епіцентр знаходився всього у 22 км від столиці Гаїті Порт-о-Пренс.</a:t>
            </a:r>
          </a:p>
          <a:p>
            <a:r>
              <a:rPr lang="uk-UA" sz="1600" dirty="0" smtClean="0">
                <a:solidFill>
                  <a:srgbClr val="FF0000"/>
                </a:solidFill>
                <a:latin typeface="Comic Sans MS" pitchFamily="66" charset="0"/>
              </a:rPr>
              <a:t>У результаті землетрусу загинули 222 570 осіб, 311 тис. отримали поранення. Близько 3 млн. гаїтян позбулися даху над головою. На Гаїті, незважаючи на міжнародну допомогу, досі не відновлені зруйновані будинки, лікарні, церкви. Через рік після трагедії десятки тисяч осіб </a:t>
            </a:r>
            <a:r>
              <a:rPr lang="uk-UA" sz="1600" dirty="0" smtClean="0">
                <a:solidFill>
                  <a:srgbClr val="FF0000"/>
                </a:solidFill>
                <a:latin typeface="Comic Sans MS" pitchFamily="66" charset="0"/>
              </a:rPr>
              <a:t>жили </a:t>
            </a:r>
            <a:r>
              <a:rPr lang="uk-UA" sz="1600" dirty="0" smtClean="0">
                <a:solidFill>
                  <a:srgbClr val="FF0000"/>
                </a:solidFill>
                <a:latin typeface="Comic Sans MS" pitchFamily="66" charset="0"/>
              </a:rPr>
              <a:t>у таборах для біженців</a:t>
            </a:r>
            <a:r>
              <a:rPr lang="uk-UA" sz="1600" dirty="0" smtClean="0">
                <a:solidFill>
                  <a:srgbClr val="FF0000"/>
                </a:solidFill>
              </a:rPr>
              <a:t>.</a:t>
            </a:r>
            <a:endParaRPr lang="uk-UA" sz="1600" dirty="0">
              <a:solidFill>
                <a:srgbClr val="FF0000"/>
              </a:solidFill>
            </a:endParaRPr>
          </a:p>
        </p:txBody>
      </p:sp>
      <p:pic>
        <p:nvPicPr>
          <p:cNvPr id="23" name="Рисунок 22" descr="460_0___30_0_0_0_0_0_earthquake_hait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502732" y="3061123"/>
            <a:ext cx="3503026" cy="2935916"/>
          </a:xfrm>
          <a:prstGeom prst="rect">
            <a:avLst/>
          </a:prstGeom>
        </p:spPr>
      </p:pic>
      <p:pic>
        <p:nvPicPr>
          <p:cNvPr id="24" name="Рисунок 23" descr="index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72643" y="3051959"/>
            <a:ext cx="3143003" cy="312321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41470884"/>
      </p:ext>
    </p:extLst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-1"/>
            <a:ext cx="10426535" cy="2208811"/>
          </a:xfrm>
        </p:spPr>
        <p:txBody>
          <a:bodyPr>
            <a:normAutofit fontScale="90000"/>
          </a:bodyPr>
          <a:lstStyle/>
          <a:p>
            <a:r>
              <a:rPr lang="ru-RU" sz="2800" dirty="0" err="1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Гідрогеологічні</a:t>
            </a:r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sz="2800" dirty="0" err="1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процеси-зміна</a:t>
            </a:r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sz="2800" dirty="0" err="1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руху</a:t>
            </a:r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sz="2800" dirty="0" err="1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і</a:t>
            </a:r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sz="2800" dirty="0" err="1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властивості</a:t>
            </a:r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sz="2800" dirty="0" err="1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підземних</a:t>
            </a:r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 вод, </a:t>
            </a:r>
            <a:r>
              <a:rPr lang="ru-RU" sz="2800" dirty="0" err="1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значення</a:t>
            </a:r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sz="2800" dirty="0" err="1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яких</a:t>
            </a:r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sz="2800" dirty="0" err="1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важко</a:t>
            </a:r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sz="2800" dirty="0" err="1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переоцінити</a:t>
            </a:r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sz="2800" dirty="0" err="1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взагалі</a:t>
            </a:r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sz="2800" dirty="0" err="1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й</a:t>
            </a:r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 особливо </a:t>
            </a:r>
            <a:r>
              <a:rPr lang="ru-RU" sz="2800" dirty="0" err="1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тепер</a:t>
            </a:r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, коли потреба в </a:t>
            </a:r>
            <a:r>
              <a:rPr lang="ru-RU" sz="2800" dirty="0" err="1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питних</a:t>
            </a:r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 ,</a:t>
            </a:r>
            <a:r>
              <a:rPr lang="ru-RU" sz="2800" dirty="0" err="1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технічніх</a:t>
            </a:r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, </a:t>
            </a:r>
            <a:r>
              <a:rPr lang="ru-RU" sz="2800" dirty="0" err="1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промислових</a:t>
            </a:r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 водах </a:t>
            </a:r>
            <a:r>
              <a:rPr lang="ru-RU" sz="2800" dirty="0" err="1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збільшується</a:t>
            </a:r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. </a:t>
            </a:r>
            <a:r>
              <a:rPr lang="ru-RU" sz="2800" dirty="0" err="1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Технічне</a:t>
            </a:r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sz="2800" dirty="0" err="1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навантаження</a:t>
            </a:r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  на </a:t>
            </a:r>
            <a:r>
              <a:rPr lang="ru-RU" sz="2800" dirty="0" err="1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геологічне</a:t>
            </a:r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sz="2800" dirty="0" err="1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і</a:t>
            </a:r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sz="2800" dirty="0" err="1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гідрологічне</a:t>
            </a:r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  </a:t>
            </a:r>
            <a:r>
              <a:rPr lang="ru-RU" sz="2800" dirty="0" err="1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середовище</a:t>
            </a:r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sz="2800" dirty="0" err="1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зросло</a:t>
            </a:r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sz="2800" dirty="0" err="1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настільки</a:t>
            </a:r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 ,</a:t>
            </a:r>
            <a:r>
              <a:rPr lang="ru-RU" sz="2800" dirty="0" err="1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що</a:t>
            </a:r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 для </a:t>
            </a:r>
            <a:r>
              <a:rPr lang="ru-RU" sz="2800" dirty="0" err="1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багатьох</a:t>
            </a:r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sz="2800" dirty="0" err="1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країн</a:t>
            </a:r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sz="2800" dirty="0" err="1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світу</a:t>
            </a:r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sz="2800" dirty="0" err="1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проблеми</a:t>
            </a:r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  </a:t>
            </a:r>
            <a:r>
              <a:rPr lang="ru-RU" sz="2800" dirty="0" err="1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водопостачання</a:t>
            </a:r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 стали </a:t>
            </a:r>
            <a:r>
              <a:rPr lang="ru-RU" sz="2800" dirty="0" err="1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першочерговими</a:t>
            </a:r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.</a:t>
            </a:r>
            <a:endParaRPr lang="ru-RU" sz="2800" dirty="0">
              <a:solidFill>
                <a:schemeClr val="accent3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5" name="Рисунок 4" descr="geo_berwoda_ne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792" y="2423457"/>
            <a:ext cx="4876800" cy="3246120"/>
          </a:xfrm>
          <a:prstGeom prst="rect">
            <a:avLst/>
          </a:prstGeom>
        </p:spPr>
      </p:pic>
      <p:pic>
        <p:nvPicPr>
          <p:cNvPr id="6" name="Рисунок 5" descr="RTEmagicC_1034_01.jp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01635" y="2625188"/>
            <a:ext cx="4014914" cy="332434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64813429"/>
      </p:ext>
    </p:extLst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102895253">
  <a:themeElements>
    <a:clrScheme name="Banded_Design_Blue">
      <a:dk1>
        <a:srgbClr val="404040"/>
      </a:dk1>
      <a:lt1>
        <a:sysClr val="window" lastClr="FFFFFF"/>
      </a:lt1>
      <a:dk2>
        <a:srgbClr val="263050"/>
      </a:dk2>
      <a:lt2>
        <a:srgbClr val="E5E8E8"/>
      </a:lt2>
      <a:accent1>
        <a:srgbClr val="77B142"/>
      </a:accent1>
      <a:accent2>
        <a:srgbClr val="E3C01E"/>
      </a:accent2>
      <a:accent3>
        <a:srgbClr val="0070C0"/>
      </a:accent3>
      <a:accent4>
        <a:srgbClr val="7556A4"/>
      </a:accent4>
      <a:accent5>
        <a:srgbClr val="F08F1E"/>
      </a:accent5>
      <a:accent6>
        <a:srgbClr val="CB3E3A"/>
      </a:accent6>
      <a:hlink>
        <a:srgbClr val="0070C0"/>
      </a:hlink>
      <a:folHlink>
        <a:srgbClr val="7556A4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абочий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lumMod val="0"/>
                <a:lumOff val="100000"/>
              </a:schemeClr>
            </a:gs>
            <a:gs pos="72000">
              <a:schemeClr val="phClr"/>
            </a:gs>
            <a:gs pos="100000">
              <a:schemeClr val="phClr">
                <a:lumMod val="90000"/>
              </a:schemeClr>
            </a:gs>
          </a:gsLst>
          <a:lin ang="5400000" scaled="1"/>
        </a:gradFill>
        <a:gradFill flip="none" rotWithShape="1">
          <a:gsLst>
            <a:gs pos="32000">
              <a:schemeClr val="phClr"/>
            </a:gs>
            <a:gs pos="100000">
              <a:schemeClr val="phClr">
                <a:lumMod val="75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Рабочий Theme">
  <a:themeElements>
    <a:clrScheme name="Banded_Design_Teal">
      <a:dk1>
        <a:srgbClr val="363D3D"/>
      </a:dk1>
      <a:lt1>
        <a:sysClr val="window" lastClr="FFFFFF"/>
      </a:lt1>
      <a:dk2>
        <a:srgbClr val="000000"/>
      </a:dk2>
      <a:lt2>
        <a:srgbClr val="E5E8E8"/>
      </a:lt2>
      <a:accent1>
        <a:srgbClr val="3AAFB2"/>
      </a:accent1>
      <a:accent2>
        <a:srgbClr val="6ABD45"/>
      </a:accent2>
      <a:accent3>
        <a:srgbClr val="EBCA21"/>
      </a:accent3>
      <a:accent4>
        <a:srgbClr val="EB8D21"/>
      </a:accent4>
      <a:accent5>
        <a:srgbClr val="EB5638"/>
      </a:accent5>
      <a:accent6>
        <a:srgbClr val="5172B1"/>
      </a:accent6>
      <a:hlink>
        <a:srgbClr val="3A9CDB"/>
      </a:hlink>
      <a:folHlink>
        <a:srgbClr val="5172B1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абочий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Рабочий Theme">
  <a:themeElements>
    <a:clrScheme name="Banded_Design_Teal">
      <a:dk1>
        <a:srgbClr val="363D3D"/>
      </a:dk1>
      <a:lt1>
        <a:sysClr val="window" lastClr="FFFFFF"/>
      </a:lt1>
      <a:dk2>
        <a:srgbClr val="000000"/>
      </a:dk2>
      <a:lt2>
        <a:srgbClr val="E5E8E8"/>
      </a:lt2>
      <a:accent1>
        <a:srgbClr val="3AAFB2"/>
      </a:accent1>
      <a:accent2>
        <a:srgbClr val="6ABD45"/>
      </a:accent2>
      <a:accent3>
        <a:srgbClr val="EBCA21"/>
      </a:accent3>
      <a:accent4>
        <a:srgbClr val="EB8D21"/>
      </a:accent4>
      <a:accent5>
        <a:srgbClr val="EB5638"/>
      </a:accent5>
      <a:accent6>
        <a:srgbClr val="5172B1"/>
      </a:accent6>
      <a:hlink>
        <a:srgbClr val="3A9CDB"/>
      </a:hlink>
      <a:folHlink>
        <a:srgbClr val="5172B1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абочий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E4264BA5-BE9F-44D2-9B86-8E00ED566E2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476</TotalTime>
  <Words>1102</Words>
  <Application>Microsoft Office PowerPoint</Application>
  <PresentationFormat>Произвольный</PresentationFormat>
  <Paragraphs>37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TS102895253</vt:lpstr>
      <vt:lpstr>Природні  явища як фактори загрози суспільній безпеці</vt:lpstr>
      <vt:lpstr>Слайд 2</vt:lpstr>
      <vt:lpstr>Слайд 3</vt:lpstr>
      <vt:lpstr>Слайд 4</vt:lpstr>
      <vt:lpstr>Слайд 5</vt:lpstr>
      <vt:lpstr>Землетруси-</vt:lpstr>
      <vt:lpstr>Слайд 7</vt:lpstr>
      <vt:lpstr>Слайд 8</vt:lpstr>
      <vt:lpstr>Гідрогеологічні процеси-зміна руху і властивості підземних вод, значення яких важко переоцінити взагалі й особливо тепер, коли потреба в питних ,технічніх, промислових водах збільшується. Технічне навантаження  на геологічне і гідрологічне  середовище зросло настільки ,що для багатьох країн світу проблеми  водопостачання стали першочерговими.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Природні  явища як фактори загрози суспільній безпеці</dc:title>
  <dc:creator>1</dc:creator>
  <cp:lastModifiedBy>1</cp:lastModifiedBy>
  <cp:revision>48</cp:revision>
  <dcterms:created xsi:type="dcterms:W3CDTF">2013-12-09T08:46:55Z</dcterms:created>
  <dcterms:modified xsi:type="dcterms:W3CDTF">2013-12-09T20:51:25Z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TC028952539991</vt:lpwstr>
  </property>
</Properties>
</file>