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9"/>
  </p:notesMasterIdLst>
  <p:sldIdLst>
    <p:sldId id="258" r:id="rId2"/>
    <p:sldId id="259" r:id="rId3"/>
    <p:sldId id="257" r:id="rId4"/>
    <p:sldId id="284" r:id="rId5"/>
    <p:sldId id="285" r:id="rId6"/>
    <p:sldId id="286" r:id="rId7"/>
    <p:sldId id="287" r:id="rId8"/>
    <p:sldId id="288" r:id="rId9"/>
    <p:sldId id="261" r:id="rId10"/>
    <p:sldId id="260" r:id="rId11"/>
    <p:sldId id="262" r:id="rId12"/>
    <p:sldId id="272" r:id="rId13"/>
    <p:sldId id="264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5" r:id="rId26"/>
    <p:sldId id="269" r:id="rId27"/>
    <p:sldId id="2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CC00"/>
    <a:srgbClr val="F71545"/>
    <a:srgbClr val="0070C0"/>
    <a:srgbClr val="000000"/>
    <a:srgbClr val="FF0000"/>
    <a:srgbClr val="00B0F0"/>
    <a:srgbClr val="009900"/>
    <a:srgbClr val="FFFFFF"/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99" autoAdjust="0"/>
    <p:restoredTop sz="94660"/>
  </p:normalViewPr>
  <p:slideViewPr>
    <p:cSldViewPr>
      <p:cViewPr>
        <p:scale>
          <a:sx n="64" d="100"/>
          <a:sy n="64" d="100"/>
        </p:scale>
        <p:origin x="-384" y="-1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spPr>
            <a:effectLst>
              <a:softEdge rad="31750"/>
            </a:effectLst>
          </c:spPr>
          <c:dPt>
            <c:idx val="0"/>
            <c:spPr>
              <a:solidFill>
                <a:srgbClr val="00CC00"/>
              </a:solidFill>
              <a:effectLst>
                <a:softEdge rad="31750"/>
              </a:effectLst>
            </c:spPr>
          </c:dPt>
          <c:dPt>
            <c:idx val="1"/>
            <c:spPr>
              <a:solidFill>
                <a:srgbClr val="009900"/>
              </a:solidFill>
              <a:effectLst>
                <a:softEdge rad="31750"/>
              </a:effectLst>
            </c:spPr>
          </c:dPt>
          <c:dPt>
            <c:idx val="2"/>
            <c:spPr>
              <a:solidFill>
                <a:srgbClr val="92D050"/>
              </a:solidFill>
              <a:effectLst>
                <a:softEdge rad="31750"/>
              </a:effectLst>
            </c:spPr>
          </c:dPt>
          <c:dPt>
            <c:idx val="3"/>
            <c:spPr>
              <a:solidFill>
                <a:srgbClr val="FFFFFF"/>
              </a:solidFill>
              <a:effectLst>
                <a:softEdge rad="31750"/>
              </a:effectLst>
            </c:spPr>
          </c:dPt>
          <c:cat>
            <c:strRef>
              <c:f>Аркуш1!$A$2:$A$5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DB2DF-AA4F-439A-B7B6-978FB2EE4244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79C22-417C-4104-9818-9DBC10CE8D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75856" y="260648"/>
            <a:ext cx="3168352" cy="3168352"/>
          </a:xfrm>
          <a:prstGeom prst="ellipse">
            <a:avLst/>
          </a:prstGeom>
          <a:solidFill>
            <a:srgbClr val="0099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600" dirty="0" smtClean="0">
                <a:solidFill>
                  <a:schemeClr val="bg1"/>
                </a:solidFill>
              </a:rPr>
              <a:t>Моя майбутня професія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835696" y="0"/>
            <a:ext cx="2304256" cy="2304256"/>
          </a:xfrm>
          <a:prstGeom prst="ellipse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908720"/>
            <a:ext cx="2157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ФК - 44 - ІІ</a:t>
            </a:r>
            <a:endParaRPr lang="uk-UA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1052736"/>
            <a:ext cx="8424936" cy="4708981"/>
          </a:xfrm>
          <a:prstGeom prst="rect">
            <a:avLst/>
          </a:prstGeom>
          <a:solidFill>
            <a:srgbClr val="FFFFFF">
              <a:alpha val="4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Особливість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діяльності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фінансиста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- бути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завжди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всюди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потрібним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бути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центрі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усіх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важливих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подій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підприємства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отрібно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чітко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уявляти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: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працює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Ваш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бізнес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, де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можна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знайти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резерви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зниження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затрат та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раціональніше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використовувати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робочу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силу;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пеціаліст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фінансів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повинен грамотно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орієнтуватися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тільки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економічному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але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податковому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цивільному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законодавстві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lang="ru-RU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ц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гарний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керівник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який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розуміє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персонал повинен бути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організований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стимульований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відповідно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результатів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своєї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праці</a:t>
            </a:r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;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людина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, яка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чітко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ставить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задачі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перед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виконавцями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визначає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сфери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відповідальності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32656"/>
            <a:ext cx="842493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Чим займаються фінансисти?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539552" y="980728"/>
            <a:ext cx="4824536" cy="221599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ru-RU" sz="2400" i="1" dirty="0" err="1" smtClean="0">
                <a:solidFill>
                  <a:srgbClr val="7030A0"/>
                </a:solidFill>
              </a:rPr>
              <a:t>Плюси</a:t>
            </a:r>
            <a:r>
              <a:rPr lang="ru-RU" sz="2400" i="1" dirty="0" smtClean="0">
                <a:solidFill>
                  <a:srgbClr val="7030A0"/>
                </a:solidFill>
              </a:rPr>
              <a:t> </a:t>
            </a:r>
            <a:r>
              <a:rPr lang="ru-RU" sz="2400" i="1" dirty="0" err="1" smtClean="0">
                <a:solidFill>
                  <a:srgbClr val="7030A0"/>
                </a:solidFill>
              </a:rPr>
              <a:t>професії</a:t>
            </a:r>
            <a:r>
              <a:rPr lang="ru-RU" sz="2400" i="1" dirty="0" smtClean="0">
                <a:solidFill>
                  <a:srgbClr val="7030A0"/>
                </a:solidFill>
              </a:rPr>
              <a:t>:</a:t>
            </a:r>
          </a:p>
          <a:p>
            <a:pPr marL="268288" indent="-268288"/>
            <a:r>
              <a:rPr lang="ru-RU" sz="2400" dirty="0" smtClean="0">
                <a:solidFill>
                  <a:srgbClr val="7030A0"/>
                </a:solidFill>
              </a:rPr>
              <a:t> + </a:t>
            </a:r>
            <a:r>
              <a:rPr lang="ru-RU" sz="2400" dirty="0" err="1" smtClean="0">
                <a:solidFill>
                  <a:srgbClr val="7030A0"/>
                </a:solidFill>
              </a:rPr>
              <a:t>фінансисти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були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і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залишаються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найбільш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популярними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фахівцями</a:t>
            </a:r>
            <a:r>
              <a:rPr lang="ru-RU" sz="2400" dirty="0" smtClean="0">
                <a:solidFill>
                  <a:srgbClr val="7030A0"/>
                </a:solidFill>
              </a:rPr>
              <a:t>  на ринку </a:t>
            </a:r>
            <a:r>
              <a:rPr lang="ru-RU" sz="2400" dirty="0" err="1" smtClean="0">
                <a:solidFill>
                  <a:srgbClr val="7030A0"/>
                </a:solidFill>
              </a:rPr>
              <a:t>праці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+ </a:t>
            </a:r>
            <a:r>
              <a:rPr lang="ru-RU" sz="2400" dirty="0" err="1" smtClean="0">
                <a:solidFill>
                  <a:srgbClr val="7030A0"/>
                </a:solidFill>
              </a:rPr>
              <a:t>висока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заробітна</a:t>
            </a:r>
            <a:r>
              <a:rPr lang="ru-RU" sz="2400" dirty="0" smtClean="0">
                <a:solidFill>
                  <a:srgbClr val="7030A0"/>
                </a:solidFill>
              </a:rPr>
              <a:t> плата.</a:t>
            </a:r>
            <a:endParaRPr lang="uk-UA" sz="2400" dirty="0" smtClean="0">
              <a:solidFill>
                <a:srgbClr val="7030A0"/>
              </a:solidFill>
            </a:endParaRPr>
          </a:p>
          <a:p>
            <a:endParaRPr lang="uk-UA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8064896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Специфіка професії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030416" cy="1754326"/>
          </a:xfrm>
          <a:prstGeom prst="rect">
            <a:avLst/>
          </a:prstGeom>
          <a:solidFill>
            <a:srgbClr val="00B050">
              <a:alpha val="80000"/>
            </a:srgbClr>
          </a:solidFill>
        </p:spPr>
        <p:txBody>
          <a:bodyPr wrap="square">
            <a:spAutoFit/>
          </a:bodyPr>
          <a:lstStyle/>
          <a:p>
            <a:pPr marL="179388" indent="-179388"/>
            <a:r>
              <a:rPr lang="ru-RU" i="1" dirty="0" err="1" smtClean="0">
                <a:solidFill>
                  <a:schemeClr val="bg1"/>
                </a:solidFill>
              </a:rPr>
              <a:t>Мінуси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професії</a:t>
            </a:r>
            <a:r>
              <a:rPr lang="ru-RU" i="1" dirty="0" smtClean="0">
                <a:solidFill>
                  <a:schemeClr val="bg1"/>
                </a:solidFill>
              </a:rPr>
              <a:t>:</a:t>
            </a:r>
          </a:p>
          <a:p>
            <a:pPr marL="179388" indent="-179388">
              <a:buFontTx/>
              <a:buChar char="-"/>
            </a:pPr>
            <a:r>
              <a:rPr lang="ru-RU" dirty="0" err="1" smtClean="0">
                <a:solidFill>
                  <a:schemeClr val="bg1"/>
                </a:solidFill>
              </a:rPr>
              <a:t>одне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основних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вимог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роботодавця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кандидатів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досвід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аналогічних</a:t>
            </a:r>
            <a:r>
              <a:rPr lang="ru-RU" dirty="0" smtClean="0">
                <a:solidFill>
                  <a:schemeClr val="bg1"/>
                </a:solidFill>
              </a:rPr>
              <a:t> посадах;</a:t>
            </a:r>
          </a:p>
          <a:p>
            <a:pPr marL="179388" indent="-179388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перш </a:t>
            </a:r>
            <a:r>
              <a:rPr lang="ru-RU" dirty="0" err="1" smtClean="0">
                <a:solidFill>
                  <a:schemeClr val="bg1"/>
                </a:solidFill>
              </a:rPr>
              <a:t>ніж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</a:t>
            </a:r>
            <a:r>
              <a:rPr lang="ru-RU" dirty="0" smtClean="0">
                <a:solidFill>
                  <a:schemeClr val="bg1"/>
                </a:solidFill>
              </a:rPr>
              <a:t> станете </a:t>
            </a:r>
            <a:r>
              <a:rPr lang="ru-RU" dirty="0" err="1" smtClean="0">
                <a:solidFill>
                  <a:schemeClr val="bg1"/>
                </a:solidFill>
              </a:rPr>
              <a:t>висококласним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фахівцем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здатним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давати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прогнози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ефективні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рекомендації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пройде</a:t>
            </a:r>
            <a:r>
              <a:rPr lang="ru-RU" dirty="0" smtClean="0">
                <a:solidFill>
                  <a:schemeClr val="bg1"/>
                </a:solidFill>
              </a:rPr>
              <a:t> не один </a:t>
            </a:r>
            <a:r>
              <a:rPr lang="ru-RU" dirty="0" err="1" smtClean="0">
                <a:solidFill>
                  <a:schemeClr val="bg1"/>
                </a:solidFill>
              </a:rPr>
              <a:t>рік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142852"/>
            <a:ext cx="8674963" cy="830997"/>
          </a:xfrm>
          <a:prstGeom prst="rect">
            <a:avLst/>
          </a:prstGeom>
          <a:solidFill>
            <a:srgbClr val="00CC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Вимоги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професії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до </a:t>
            </a:r>
            <a:r>
              <a:rPr lang="ru-RU" sz="2400" dirty="0" err="1" smtClean="0">
                <a:solidFill>
                  <a:schemeClr val="bg1"/>
                </a:solidFill>
              </a:rPr>
              <a:t>індивідуально-особистих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</a:rPr>
              <a:t>особливостей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фахівця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57158" y="1196753"/>
            <a:ext cx="8463314" cy="5170646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>
            <a:spAutoFit/>
          </a:bodyPr>
          <a:lstStyle/>
          <a:p>
            <a:pPr marL="179388" indent="-179388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аналітичний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склад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розуму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 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емоційно-вольова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стійкість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 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уважність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 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акуратність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 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сумлінність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посидючість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вміння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напружено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працювати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нервово-психічна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стійкість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рахунково-аналітичні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здібності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висока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працездатність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здібність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концентрації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розподілу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уваги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впродовж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тривалого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часу;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хороша оперативна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довготривала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пам'ять</a:t>
            </a:r>
            <a:r>
              <a:rPr lang="ru-RU" sz="2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2936"/>
            <a:ext cx="4896544" cy="792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r>
              <a:rPr lang="ru-RU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А</a:t>
            </a:r>
            <a:r>
              <a:rPr lang="ru-RU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н</a:t>
            </a:r>
            <a:r>
              <a:rPr lang="ru-RU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а</a:t>
            </a:r>
            <a:r>
              <a:rPr lang="ru-RU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л</a:t>
            </a:r>
            <a:r>
              <a:rPr lang="ru-RU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і</a:t>
            </a:r>
            <a:r>
              <a:rPr lang="ru-RU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т</a:t>
            </a:r>
            <a:r>
              <a:rPr lang="ru-RU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ич</a:t>
            </a:r>
            <a:r>
              <a:rPr lang="ru-RU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ни</a:t>
            </a:r>
            <a:r>
              <a:rPr lang="ru-RU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й</a:t>
            </a:r>
            <a:endParaRPr lang="uk-UA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nime Ace v02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2996952"/>
            <a:ext cx="4572000" cy="132343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ru-RU" sz="40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с</a:t>
            </a:r>
            <a:r>
              <a:rPr lang="ru-RU" sz="40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к</a:t>
            </a:r>
            <a:r>
              <a:rPr lang="ru-RU" sz="40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ла</a:t>
            </a:r>
            <a:r>
              <a:rPr lang="ru-RU" sz="4000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д</a:t>
            </a:r>
            <a: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 </a:t>
            </a:r>
            <a:br>
              <a:rPr lang="ru-RU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</a:br>
            <a:r>
              <a:rPr lang="ru-RU" sz="40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р</a:t>
            </a:r>
            <a:r>
              <a:rPr lang="ru-RU" sz="40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о</a:t>
            </a:r>
            <a:r>
              <a:rPr lang="ru-RU" sz="40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з</a:t>
            </a:r>
            <a:r>
              <a:rPr lang="ru-RU" sz="40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у</a:t>
            </a:r>
            <a:r>
              <a:rPr lang="ru-RU" sz="40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м</a:t>
            </a:r>
            <a:r>
              <a:rPr lang="ru-RU" sz="4000" dirty="0" err="1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у</a:t>
            </a:r>
            <a:endParaRPr lang="uk-UA" sz="4000" dirty="0"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360" y="0"/>
            <a:ext cx="5760640" cy="2664296"/>
          </a:xfrm>
          <a:noFill/>
        </p:spPr>
        <p:txBody>
          <a:bodyPr vert="horz">
            <a:normAutofit fontScale="90000"/>
          </a:bodyPr>
          <a:lstStyle/>
          <a:p>
            <a:pPr marL="179388" indent="-179388" algn="l">
              <a:lnSpc>
                <a:spcPct val="150000"/>
              </a:lnSpc>
            </a:pP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  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е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м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о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ц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і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й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н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о</a:t>
            </a:r>
            <a:r>
              <a:rPr lang="ru-RU" sz="36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-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         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в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о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л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ь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о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в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а</a:t>
            </a: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 </a:t>
            </a:r>
            <a:b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            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с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ті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й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к</a:t>
            </a:r>
            <a:r>
              <a:rPr lang="ru-RU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і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с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т</a:t>
            </a:r>
            <a:r>
              <a:rPr lang="ru-RU" sz="3600" dirty="0" err="1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ь</a:t>
            </a:r>
            <a:endParaRPr lang="ru-RU" sz="4000" dirty="0" smtClean="0"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4581128"/>
            <a:ext cx="5184576" cy="2016224"/>
          </a:xfrm>
          <a:noFill/>
        </p:spPr>
        <p:txBody>
          <a:bodyPr vert="horz">
            <a:noAutofit/>
          </a:bodyPr>
          <a:lstStyle/>
          <a:p>
            <a:pPr marL="179388" indent="-179388">
              <a:lnSpc>
                <a:spcPct val="150000"/>
              </a:lnSpc>
            </a:pPr>
            <a:r>
              <a:rPr lang="ru-RU" sz="5400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у</a:t>
            </a:r>
            <a:r>
              <a:rPr lang="ru-RU" sz="5400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в</a:t>
            </a:r>
            <a:r>
              <a:rPr lang="ru-RU" sz="5400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а</a:t>
            </a:r>
            <a:r>
              <a:rPr lang="ru-RU" sz="5400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ж</a:t>
            </a:r>
            <a:r>
              <a:rPr lang="ru-RU" sz="5400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ніс</a:t>
            </a:r>
            <a:r>
              <a:rPr lang="ru-RU" sz="5400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т</a:t>
            </a:r>
            <a:r>
              <a:rPr lang="ru-RU" sz="5400" dirty="0" err="1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nime Ace v02" pitchFamily="18" charset="0"/>
              </a:rPr>
              <a:t>ь</a:t>
            </a:r>
            <a:endParaRPr lang="ru-RU" sz="6600" dirty="0" smtClean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264696" cy="1080120"/>
          </a:xfrm>
          <a:noFill/>
        </p:spPr>
        <p:txBody>
          <a:bodyPr vert="horz">
            <a:noAutofit/>
          </a:bodyPr>
          <a:lstStyle/>
          <a:p>
            <a:pPr marL="179388" indent="-179388">
              <a:lnSpc>
                <a:spcPct val="150000"/>
              </a:lnSpc>
            </a:pPr>
            <a:r>
              <a:rPr lang="ru-RU" sz="5400" dirty="0" err="1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а</a:t>
            </a:r>
            <a:r>
              <a:rPr lang="ru-RU" sz="5400" dirty="0" err="1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к</a:t>
            </a:r>
            <a:r>
              <a:rPr lang="ru-RU" sz="5400" dirty="0" err="1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у</a:t>
            </a:r>
            <a:r>
              <a:rPr lang="ru-RU" sz="5400" dirty="0" err="1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р</a:t>
            </a:r>
            <a:r>
              <a:rPr lang="ru-RU" sz="5400" dirty="0" err="1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а</a:t>
            </a:r>
            <a:r>
              <a:rPr lang="ru-RU" sz="5400" dirty="0" err="1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т</a:t>
            </a:r>
            <a:r>
              <a:rPr lang="ru-RU" sz="5400" dirty="0" err="1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н</a:t>
            </a:r>
            <a:r>
              <a:rPr lang="ru-RU" sz="5400" dirty="0" err="1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іс</a:t>
            </a:r>
            <a:r>
              <a:rPr lang="ru-RU" sz="5400" dirty="0" err="1" smtClean="0"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ть</a:t>
            </a:r>
            <a:endParaRPr lang="ru-RU" sz="5400" dirty="0" smtClean="0"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81128"/>
            <a:ext cx="7200800" cy="2016224"/>
          </a:xfrm>
          <a:noFill/>
        </p:spPr>
        <p:txBody>
          <a:bodyPr vert="horz">
            <a:normAutofit/>
          </a:bodyPr>
          <a:lstStyle/>
          <a:p>
            <a:pPr marL="179388" indent="-179388">
              <a:lnSpc>
                <a:spcPct val="150000"/>
              </a:lnSpc>
            </a:pPr>
            <a:r>
              <a:rPr lang="ru-RU" sz="6600" dirty="0" err="1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с</a:t>
            </a:r>
            <a:r>
              <a:rPr lang="ru-RU" sz="6600" dirty="0" err="1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у</a:t>
            </a:r>
            <a:r>
              <a:rPr lang="ru-RU" sz="6600" dirty="0" err="1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м</a:t>
            </a:r>
            <a:r>
              <a:rPr lang="ru-RU" sz="6600" dirty="0" err="1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л</a:t>
            </a:r>
            <a:r>
              <a:rPr lang="ru-RU" sz="6600" dirty="0" err="1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і</a:t>
            </a:r>
            <a:r>
              <a:rPr lang="ru-RU" sz="6600" dirty="0" err="1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н</a:t>
            </a:r>
            <a:r>
              <a:rPr lang="ru-RU" sz="6600" dirty="0" err="1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н</a:t>
            </a:r>
            <a:r>
              <a:rPr lang="ru-RU" sz="6600" dirty="0" err="1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і</a:t>
            </a:r>
            <a:r>
              <a:rPr lang="ru-RU" sz="6600" dirty="0" err="1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с</a:t>
            </a:r>
            <a:r>
              <a:rPr lang="ru-RU" sz="6600" dirty="0" err="1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т</a:t>
            </a:r>
            <a:r>
              <a:rPr lang="ru-RU" sz="6600" dirty="0" err="1" smtClean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nime Ace v02" pitchFamily="18" charset="0"/>
              </a:rPr>
              <a:t>ь</a:t>
            </a:r>
            <a:endParaRPr lang="ru-RU" sz="6600" dirty="0" smtClean="0"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3672408" cy="3672408"/>
          </a:xfr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79388" indent="-179388">
              <a:lnSpc>
                <a:spcPct val="150000"/>
              </a:lnSpc>
            </a:pPr>
            <a:r>
              <a:rPr lang="ru-RU" sz="2800" dirty="0" err="1" smtClean="0">
                <a:gradFill flip="none" rotWithShape="1">
                  <a:gsLst>
                    <a:gs pos="0">
                      <a:srgbClr val="F71545">
                        <a:shade val="30000"/>
                        <a:satMod val="115000"/>
                      </a:srgbClr>
                    </a:gs>
                    <a:gs pos="50000">
                      <a:srgbClr val="F71545">
                        <a:shade val="67500"/>
                        <a:satMod val="115000"/>
                      </a:srgbClr>
                    </a:gs>
                    <a:gs pos="100000">
                      <a:srgbClr val="F71545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посидючість</a:t>
            </a:r>
            <a:r>
              <a:rPr lang="ru-RU" sz="2800" dirty="0" smtClean="0">
                <a:gradFill flip="none" rotWithShape="1">
                  <a:gsLst>
                    <a:gs pos="0">
                      <a:srgbClr val="F71545">
                        <a:shade val="30000"/>
                        <a:satMod val="115000"/>
                      </a:srgbClr>
                    </a:gs>
                    <a:gs pos="50000">
                      <a:srgbClr val="F71545">
                        <a:shade val="67500"/>
                        <a:satMod val="115000"/>
                      </a:srgbClr>
                    </a:gs>
                    <a:gs pos="100000">
                      <a:srgbClr val="F71545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, </a:t>
            </a:r>
            <a:r>
              <a:rPr lang="ru-RU" sz="2800" dirty="0" err="1" smtClean="0">
                <a:gradFill flip="none" rotWithShape="1">
                  <a:gsLst>
                    <a:gs pos="0">
                      <a:srgbClr val="F71545">
                        <a:shade val="30000"/>
                        <a:satMod val="115000"/>
                      </a:srgbClr>
                    </a:gs>
                    <a:gs pos="50000">
                      <a:srgbClr val="F71545">
                        <a:shade val="67500"/>
                        <a:satMod val="115000"/>
                      </a:srgbClr>
                    </a:gs>
                    <a:gs pos="100000">
                      <a:srgbClr val="F71545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вміння</a:t>
            </a:r>
            <a:r>
              <a:rPr lang="ru-RU" sz="2800" dirty="0" smtClean="0">
                <a:gradFill flip="none" rotWithShape="1">
                  <a:gsLst>
                    <a:gs pos="0">
                      <a:srgbClr val="F71545">
                        <a:shade val="30000"/>
                        <a:satMod val="115000"/>
                      </a:srgbClr>
                    </a:gs>
                    <a:gs pos="50000">
                      <a:srgbClr val="F71545">
                        <a:shade val="67500"/>
                        <a:satMod val="115000"/>
                      </a:srgbClr>
                    </a:gs>
                    <a:gs pos="100000">
                      <a:srgbClr val="F71545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800" dirty="0" err="1" smtClean="0">
                <a:gradFill flip="none" rotWithShape="1">
                  <a:gsLst>
                    <a:gs pos="0">
                      <a:srgbClr val="F71545">
                        <a:shade val="30000"/>
                        <a:satMod val="115000"/>
                      </a:srgbClr>
                    </a:gs>
                    <a:gs pos="50000">
                      <a:srgbClr val="F71545">
                        <a:shade val="67500"/>
                        <a:satMod val="115000"/>
                      </a:srgbClr>
                    </a:gs>
                    <a:gs pos="100000">
                      <a:srgbClr val="F71545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багато</a:t>
            </a:r>
            <a:r>
              <a:rPr lang="ru-RU" sz="2800" dirty="0" smtClean="0">
                <a:gradFill flip="none" rotWithShape="1">
                  <a:gsLst>
                    <a:gs pos="0">
                      <a:srgbClr val="F71545">
                        <a:shade val="30000"/>
                        <a:satMod val="115000"/>
                      </a:srgbClr>
                    </a:gs>
                    <a:gs pos="50000">
                      <a:srgbClr val="F71545">
                        <a:shade val="67500"/>
                        <a:satMod val="115000"/>
                      </a:srgbClr>
                    </a:gs>
                    <a:gs pos="100000">
                      <a:srgbClr val="F71545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800" dirty="0" err="1" smtClean="0">
                <a:gradFill flip="none" rotWithShape="1">
                  <a:gsLst>
                    <a:gs pos="0">
                      <a:srgbClr val="F71545">
                        <a:shade val="30000"/>
                        <a:satMod val="115000"/>
                      </a:srgbClr>
                    </a:gs>
                    <a:gs pos="50000">
                      <a:srgbClr val="F71545">
                        <a:shade val="67500"/>
                        <a:satMod val="115000"/>
                      </a:srgbClr>
                    </a:gs>
                    <a:gs pos="100000">
                      <a:srgbClr val="F71545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і</a:t>
            </a:r>
            <a:r>
              <a:rPr lang="ru-RU" sz="2800" dirty="0" smtClean="0">
                <a:gradFill flip="none" rotWithShape="1">
                  <a:gsLst>
                    <a:gs pos="0">
                      <a:srgbClr val="F71545">
                        <a:shade val="30000"/>
                        <a:satMod val="115000"/>
                      </a:srgbClr>
                    </a:gs>
                    <a:gs pos="50000">
                      <a:srgbClr val="F71545">
                        <a:shade val="67500"/>
                        <a:satMod val="115000"/>
                      </a:srgbClr>
                    </a:gs>
                    <a:gs pos="100000">
                      <a:srgbClr val="F71545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напружено </a:t>
            </a:r>
            <a:r>
              <a:rPr lang="ru-RU" sz="2800" dirty="0" err="1" smtClean="0">
                <a:gradFill flip="none" rotWithShape="1">
                  <a:gsLst>
                    <a:gs pos="0">
                      <a:srgbClr val="F71545">
                        <a:shade val="30000"/>
                        <a:satMod val="115000"/>
                      </a:srgbClr>
                    </a:gs>
                    <a:gs pos="50000">
                      <a:srgbClr val="F71545">
                        <a:shade val="67500"/>
                        <a:satMod val="115000"/>
                      </a:srgbClr>
                    </a:gs>
                    <a:gs pos="100000">
                      <a:srgbClr val="F71545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працювати</a:t>
            </a:r>
            <a:endParaRPr lang="ru-RU" sz="2800" dirty="0" smtClean="0">
              <a:gradFill flip="none" rotWithShape="1">
                <a:gsLst>
                  <a:gs pos="0">
                    <a:srgbClr val="F71545">
                      <a:shade val="30000"/>
                      <a:satMod val="115000"/>
                    </a:srgbClr>
                  </a:gs>
                  <a:gs pos="50000">
                    <a:srgbClr val="F71545">
                      <a:shade val="67500"/>
                      <a:satMod val="115000"/>
                    </a:srgbClr>
                  </a:gs>
                  <a:gs pos="100000">
                    <a:srgbClr val="F71545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1124744"/>
            <a:ext cx="6048672" cy="18002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0070C0"/>
                </a:solidFill>
              </a:rPr>
              <a:t>це просто гроші - дасть відповідь людина, яка одержує ці самі фінанси у вигляді заробітної плати щомісяця;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357290" y="642918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/>
              <a:t> </a:t>
            </a:r>
            <a:endParaRPr lang="uk-U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23528" y="188640"/>
            <a:ext cx="8280920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dirty="0" smtClean="0">
                <a:solidFill>
                  <a:schemeClr val="bg1"/>
                </a:solidFill>
              </a:rPr>
              <a:t>Що таке фінанси?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14-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068960"/>
            <a:ext cx="2088233" cy="15121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6d9aa24e4e1bd900a7125cf8b97299c5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5" y="4725144"/>
            <a:ext cx="2088233" cy="15121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1379950394_500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124744"/>
            <a:ext cx="2088232" cy="1800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3068960"/>
            <a:ext cx="6048672" cy="15121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0070C0"/>
                </a:solidFill>
              </a:rPr>
              <a:t>це складна наука - зітхне вчений</a:t>
            </a:r>
            <a:r>
              <a:rPr lang="uk-UA" sz="2400" dirty="0" smtClean="0">
                <a:solidFill>
                  <a:srgbClr val="0070C0"/>
                </a:solidFill>
              </a:rPr>
              <a:t>;</a:t>
            </a:r>
            <a:r>
              <a:rPr lang="uk-UA" dirty="0" smtClean="0">
                <a:solidFill>
                  <a:srgbClr val="0070C0"/>
                </a:solidFill>
              </a:rPr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4725144"/>
            <a:ext cx="6048672" cy="151216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0070C0"/>
                </a:solidFill>
              </a:rPr>
              <a:t>це бюджет мого підприємства - дасть відповідь головний бухгалтер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4680520" cy="3007096"/>
          </a:xfrm>
          <a:noFill/>
        </p:spPr>
        <p:txBody>
          <a:bodyPr vert="horz">
            <a:noAutofit/>
          </a:bodyPr>
          <a:lstStyle/>
          <a:p>
            <a:pPr marL="179388" indent="-179388">
              <a:lnSpc>
                <a:spcPct val="150000"/>
              </a:lnSpc>
            </a:pPr>
            <a:r>
              <a:rPr lang="ru-RU" sz="4000" dirty="0" err="1" smtClean="0"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нервово-психічна</a:t>
            </a:r>
            <a:r>
              <a:rPr lang="ru-RU" sz="4000" dirty="0" smtClean="0"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4000" dirty="0" err="1" smtClean="0">
                <a:gradFill flip="none" rotWithShape="1">
                  <a:gsLst>
                    <a:gs pos="0">
                      <a:srgbClr val="00CC00">
                        <a:shade val="30000"/>
                        <a:satMod val="115000"/>
                      </a:srgbClr>
                    </a:gs>
                    <a:gs pos="50000">
                      <a:srgbClr val="00CC00">
                        <a:shade val="67500"/>
                        <a:satMod val="115000"/>
                      </a:srgbClr>
                    </a:gs>
                    <a:gs pos="100000">
                      <a:srgbClr val="00CC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стійкість</a:t>
            </a:r>
            <a:endParaRPr lang="ru-RU" sz="4000" dirty="0" smtClean="0">
              <a:gradFill flip="none" rotWithShape="1">
                <a:gsLst>
                  <a:gs pos="0">
                    <a:srgbClr val="00CC00">
                      <a:shade val="30000"/>
                      <a:satMod val="115000"/>
                    </a:srgbClr>
                  </a:gs>
                  <a:gs pos="50000">
                    <a:srgbClr val="00CC00">
                      <a:shade val="67500"/>
                      <a:satMod val="115000"/>
                    </a:srgbClr>
                  </a:gs>
                  <a:gs pos="100000">
                    <a:srgbClr val="00CC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352928" cy="2088232"/>
          </a:xfrm>
          <a:noFill/>
        </p:spPr>
        <p:txBody>
          <a:bodyPr vert="horz">
            <a:noAutofit/>
          </a:bodyPr>
          <a:lstStyle/>
          <a:p>
            <a:pPr marL="179388" indent="-179388">
              <a:lnSpc>
                <a:spcPct val="150000"/>
              </a:lnSpc>
            </a:pPr>
            <a:r>
              <a:rPr lang="ru-RU" sz="40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рахунково-аналітичні</a:t>
            </a:r>
            <a:r>
              <a:rPr lang="ru-RU" sz="40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40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здібності</a:t>
            </a:r>
            <a:endParaRPr lang="ru-RU" sz="4000" dirty="0" smtClean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653136"/>
            <a:ext cx="7344816" cy="2016224"/>
          </a:xfrm>
          <a:noFill/>
        </p:spPr>
        <p:txBody>
          <a:bodyPr vert="horz">
            <a:noAutofit/>
          </a:bodyPr>
          <a:lstStyle/>
          <a:p>
            <a:pPr marL="179388" indent="-179388">
              <a:lnSpc>
                <a:spcPct val="150000"/>
              </a:lnSpc>
            </a:pPr>
            <a:r>
              <a:rPr lang="ru-R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висока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працездатність</a:t>
            </a:r>
            <a:endParaRPr lang="ru-RU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168352" cy="4392488"/>
          </a:xfrm>
          <a:noFill/>
        </p:spPr>
        <p:txBody>
          <a:bodyPr vert="horz">
            <a:noAutofit/>
          </a:bodyPr>
          <a:lstStyle/>
          <a:p>
            <a:pPr marL="179388" indent="-179388">
              <a:lnSpc>
                <a:spcPct val="150000"/>
              </a:lnSpc>
            </a:pPr>
            <a:r>
              <a:rPr lang="ru-RU" sz="2400" dirty="0" err="1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здібність</a:t>
            </a:r>
            <a:r>
              <a:rPr lang="ru-RU" sz="2400" dirty="0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до </a:t>
            </a:r>
            <a:r>
              <a:rPr lang="ru-RU" sz="2400" dirty="0" err="1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концентрації</a:t>
            </a:r>
            <a:r>
              <a:rPr lang="ru-RU" sz="2400" dirty="0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400" dirty="0" err="1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і</a:t>
            </a:r>
            <a:r>
              <a:rPr lang="ru-RU" sz="2400" dirty="0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400" dirty="0" err="1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розподілу</a:t>
            </a:r>
            <a:r>
              <a:rPr lang="ru-RU" sz="2400" dirty="0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400" dirty="0" err="1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уваги</a:t>
            </a:r>
            <a:r>
              <a:rPr lang="ru-RU" sz="2400" dirty="0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400" dirty="0" err="1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впродовж</a:t>
            </a:r>
            <a:r>
              <a:rPr lang="ru-RU" sz="2400" dirty="0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400" dirty="0" err="1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тривалого</a:t>
            </a:r>
            <a:r>
              <a:rPr lang="ru-RU" sz="2400" dirty="0" smtClean="0"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часу;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76056" cy="3573016"/>
          </a:xfrm>
          <a:noFill/>
        </p:spPr>
        <p:txBody>
          <a:bodyPr vert="horz">
            <a:noAutofit/>
          </a:bodyPr>
          <a:lstStyle/>
          <a:p>
            <a:pPr marL="179388" indent="-179388">
              <a:lnSpc>
                <a:spcPct val="150000"/>
              </a:lnSpc>
            </a:pPr>
            <a:r>
              <a:rPr lang="ru-RU" sz="3600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me Ace v02" pitchFamily="18" charset="0"/>
              </a:rPr>
              <a:t>хороша оперативна </a:t>
            </a:r>
            <a:r>
              <a:rPr lang="ru-RU" sz="3600" dirty="0" err="1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me Ace v02" pitchFamily="18" charset="0"/>
              </a:rPr>
              <a:t>і</a:t>
            </a:r>
            <a:r>
              <a:rPr lang="ru-RU" sz="3600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me Ace v02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me Ace v02" pitchFamily="18" charset="0"/>
              </a:rPr>
              <a:t>довготривала</a:t>
            </a:r>
            <a:r>
              <a:rPr lang="ru-RU" sz="3600" dirty="0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me Ace v02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nime Ace v02" pitchFamily="18" charset="0"/>
              </a:rPr>
              <a:t>пам'ять</a:t>
            </a:r>
            <a:endParaRPr lang="ru-RU" sz="3600" dirty="0" smtClean="0"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2420888"/>
            <a:ext cx="5112568" cy="4086225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71545"/>
                </a:solidFill>
              </a:rPr>
              <a:t>	 </a:t>
            </a:r>
            <a:r>
              <a:rPr lang="ru-RU" dirty="0" err="1" smtClean="0">
                <a:solidFill>
                  <a:srgbClr val="F71545"/>
                </a:solidFill>
              </a:rPr>
              <a:t>Фінансисти</a:t>
            </a:r>
            <a:r>
              <a:rPr lang="ru-RU" dirty="0" smtClean="0">
                <a:solidFill>
                  <a:srgbClr val="F71545"/>
                </a:solidFill>
              </a:rPr>
              <a:t> </a:t>
            </a:r>
            <a:r>
              <a:rPr lang="ru-RU" dirty="0" err="1" smtClean="0">
                <a:solidFill>
                  <a:srgbClr val="F71545"/>
                </a:solidFill>
              </a:rPr>
              <a:t>придатні</a:t>
            </a:r>
            <a:r>
              <a:rPr lang="ru-RU" dirty="0" smtClean="0">
                <a:solidFill>
                  <a:srgbClr val="F71545"/>
                </a:solidFill>
              </a:rPr>
              <a:t> для </a:t>
            </a:r>
            <a:r>
              <a:rPr lang="ru-RU" dirty="0" err="1" smtClean="0">
                <a:solidFill>
                  <a:srgbClr val="F71545"/>
                </a:solidFill>
              </a:rPr>
              <a:t>професійної</a:t>
            </a:r>
            <a:r>
              <a:rPr lang="ru-RU" dirty="0" smtClean="0">
                <a:solidFill>
                  <a:srgbClr val="F71545"/>
                </a:solidFill>
              </a:rPr>
              <a:t> </a:t>
            </a:r>
            <a:r>
              <a:rPr lang="ru-RU" dirty="0" err="1" smtClean="0">
                <a:solidFill>
                  <a:srgbClr val="F71545"/>
                </a:solidFill>
              </a:rPr>
              <a:t>діяльності</a:t>
            </a:r>
            <a:r>
              <a:rPr lang="ru-RU" dirty="0" smtClean="0">
                <a:solidFill>
                  <a:srgbClr val="F71545"/>
                </a:solidFill>
              </a:rPr>
              <a:t> у </a:t>
            </a:r>
            <a:r>
              <a:rPr lang="ru-RU" dirty="0" err="1" smtClean="0">
                <a:solidFill>
                  <a:srgbClr val="F71545"/>
                </a:solidFill>
              </a:rPr>
              <a:t>фінансово-кредитній</a:t>
            </a:r>
            <a:r>
              <a:rPr lang="ru-RU" dirty="0" smtClean="0">
                <a:solidFill>
                  <a:srgbClr val="F71545"/>
                </a:solidFill>
              </a:rPr>
              <a:t> </a:t>
            </a:r>
            <a:r>
              <a:rPr lang="ru-RU" dirty="0" err="1" smtClean="0">
                <a:solidFill>
                  <a:srgbClr val="F71545"/>
                </a:solidFill>
              </a:rPr>
              <a:t>системі</a:t>
            </a:r>
            <a:r>
              <a:rPr lang="ru-RU" dirty="0" smtClean="0">
                <a:solidFill>
                  <a:srgbClr val="F71545"/>
                </a:solidFill>
              </a:rPr>
              <a:t> </a:t>
            </a:r>
            <a:r>
              <a:rPr lang="ru-RU" dirty="0" err="1" smtClean="0">
                <a:solidFill>
                  <a:srgbClr val="F71545"/>
                </a:solidFill>
              </a:rPr>
              <a:t>з</a:t>
            </a:r>
            <a:r>
              <a:rPr lang="ru-RU" dirty="0" smtClean="0">
                <a:solidFill>
                  <a:srgbClr val="F71545"/>
                </a:solidFill>
              </a:rPr>
              <a:t> </a:t>
            </a:r>
            <a:r>
              <a:rPr lang="ru-RU" dirty="0" err="1" smtClean="0">
                <a:solidFill>
                  <a:srgbClr val="F71545"/>
                </a:solidFill>
              </a:rPr>
              <a:t>обслуговування</a:t>
            </a:r>
            <a:r>
              <a:rPr lang="ru-RU" dirty="0" smtClean="0">
                <a:solidFill>
                  <a:srgbClr val="F71545"/>
                </a:solidFill>
              </a:rPr>
              <a:t> </a:t>
            </a:r>
            <a:r>
              <a:rPr lang="ru-RU" dirty="0" err="1" smtClean="0">
                <a:solidFill>
                  <a:srgbClr val="F71545"/>
                </a:solidFill>
              </a:rPr>
              <a:t>юридичних</a:t>
            </a:r>
            <a:r>
              <a:rPr lang="ru-RU" dirty="0" smtClean="0">
                <a:solidFill>
                  <a:srgbClr val="F71545"/>
                </a:solidFill>
              </a:rPr>
              <a:t> та </a:t>
            </a:r>
            <a:r>
              <a:rPr lang="ru-RU" dirty="0" err="1" smtClean="0">
                <a:solidFill>
                  <a:srgbClr val="F71545"/>
                </a:solidFill>
              </a:rPr>
              <a:t>фізичних</a:t>
            </a:r>
            <a:r>
              <a:rPr lang="ru-RU" dirty="0" smtClean="0">
                <a:solidFill>
                  <a:srgbClr val="F71545"/>
                </a:solidFill>
              </a:rPr>
              <a:t> </a:t>
            </a:r>
            <a:r>
              <a:rPr lang="ru-RU" dirty="0" err="1" smtClean="0">
                <a:solidFill>
                  <a:srgbClr val="F71545"/>
                </a:solidFill>
              </a:rPr>
              <a:t>осіб</a:t>
            </a:r>
            <a:r>
              <a:rPr lang="ru-RU" dirty="0" smtClean="0">
                <a:solidFill>
                  <a:srgbClr val="F71545"/>
                </a:solidFill>
              </a:rPr>
              <a:t> у </a:t>
            </a:r>
            <a:r>
              <a:rPr lang="ru-RU" dirty="0" err="1" smtClean="0">
                <a:solidFill>
                  <a:srgbClr val="F71545"/>
                </a:solidFill>
              </a:rPr>
              <a:t>сфері</a:t>
            </a:r>
            <a:r>
              <a:rPr lang="ru-RU" dirty="0" smtClean="0">
                <a:solidFill>
                  <a:srgbClr val="F71545"/>
                </a:solidFill>
              </a:rPr>
              <a:t> грошового ринку. </a:t>
            </a:r>
          </a:p>
          <a:p>
            <a:endParaRPr lang="ru-RU" dirty="0" smtClean="0">
              <a:solidFill>
                <a:srgbClr val="F71545"/>
              </a:solidFill>
            </a:endParaRPr>
          </a:p>
          <a:p>
            <a:r>
              <a:rPr lang="ru-RU" dirty="0" smtClean="0">
                <a:solidFill>
                  <a:srgbClr val="F71545"/>
                </a:solidFill>
              </a:rPr>
              <a:t>Вони </a:t>
            </a:r>
            <a:r>
              <a:rPr lang="ru-RU" dirty="0" err="1" smtClean="0">
                <a:solidFill>
                  <a:srgbClr val="F71545"/>
                </a:solidFill>
              </a:rPr>
              <a:t>можуть</a:t>
            </a:r>
            <a:r>
              <a:rPr lang="ru-RU" dirty="0" smtClean="0">
                <a:solidFill>
                  <a:srgbClr val="F71545"/>
                </a:solidFill>
              </a:rPr>
              <a:t> </a:t>
            </a:r>
            <a:r>
              <a:rPr lang="ru-RU" dirty="0" err="1" smtClean="0">
                <a:solidFill>
                  <a:srgbClr val="F71545"/>
                </a:solidFill>
              </a:rPr>
              <a:t>працювати</a:t>
            </a:r>
            <a:r>
              <a:rPr lang="ru-RU" dirty="0" smtClean="0">
                <a:solidFill>
                  <a:srgbClr val="F71545"/>
                </a:solidFill>
              </a:rPr>
              <a:t> в:</a:t>
            </a:r>
          </a:p>
          <a:p>
            <a:pPr marL="627063">
              <a:buFont typeface="Wingdings" pitchFamily="2" charset="2"/>
              <a:buChar char="Ø"/>
            </a:pPr>
            <a:r>
              <a:rPr lang="ru-RU" dirty="0" smtClean="0">
                <a:solidFill>
                  <a:srgbClr val="F71545"/>
                </a:solidFill>
              </a:rPr>
              <a:t> </a:t>
            </a:r>
            <a:r>
              <a:rPr lang="ru-RU" dirty="0" err="1" smtClean="0">
                <a:solidFill>
                  <a:srgbClr val="F71545"/>
                </a:solidFill>
              </a:rPr>
              <a:t>пенсійних</a:t>
            </a:r>
            <a:r>
              <a:rPr lang="ru-RU" dirty="0" smtClean="0">
                <a:solidFill>
                  <a:srgbClr val="F71545"/>
                </a:solidFill>
              </a:rPr>
              <a:t> фондах;</a:t>
            </a:r>
          </a:p>
          <a:p>
            <a:pPr marL="627063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F71545"/>
                </a:solidFill>
              </a:rPr>
              <a:t>страхових</a:t>
            </a:r>
            <a:r>
              <a:rPr lang="ru-RU" dirty="0" smtClean="0">
                <a:solidFill>
                  <a:srgbClr val="F71545"/>
                </a:solidFill>
              </a:rPr>
              <a:t> фондах; </a:t>
            </a:r>
          </a:p>
          <a:p>
            <a:pPr marL="627063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F71545"/>
                </a:solidFill>
              </a:rPr>
              <a:t>кредитних</a:t>
            </a:r>
            <a:r>
              <a:rPr lang="ru-RU" dirty="0" smtClean="0">
                <a:solidFill>
                  <a:srgbClr val="F71545"/>
                </a:solidFill>
              </a:rPr>
              <a:t> </a:t>
            </a:r>
            <a:r>
              <a:rPr lang="ru-RU" dirty="0" err="1" smtClean="0">
                <a:solidFill>
                  <a:srgbClr val="F71545"/>
                </a:solidFill>
              </a:rPr>
              <a:t>спілках</a:t>
            </a:r>
            <a:r>
              <a:rPr lang="ru-RU" dirty="0" smtClean="0">
                <a:solidFill>
                  <a:srgbClr val="F71545"/>
                </a:solidFill>
              </a:rPr>
              <a:t>; </a:t>
            </a:r>
          </a:p>
          <a:p>
            <a:pPr marL="627063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F71545"/>
                </a:solidFill>
              </a:rPr>
              <a:t>розрахункових</a:t>
            </a:r>
            <a:r>
              <a:rPr lang="ru-RU" dirty="0" smtClean="0">
                <a:solidFill>
                  <a:srgbClr val="F71545"/>
                </a:solidFill>
              </a:rPr>
              <a:t> центрах; </a:t>
            </a:r>
          </a:p>
          <a:p>
            <a:pPr marL="627063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F71545"/>
                </a:solidFill>
              </a:rPr>
              <a:t>управліннях</a:t>
            </a:r>
            <a:r>
              <a:rPr lang="ru-RU" dirty="0" smtClean="0">
                <a:solidFill>
                  <a:srgbClr val="F71545"/>
                </a:solidFill>
              </a:rPr>
              <a:t> </a:t>
            </a:r>
            <a:r>
              <a:rPr lang="ru-RU" dirty="0" err="1" smtClean="0">
                <a:solidFill>
                  <a:srgbClr val="F71545"/>
                </a:solidFill>
              </a:rPr>
              <a:t>інкасації</a:t>
            </a:r>
            <a:r>
              <a:rPr lang="ru-RU" dirty="0" smtClean="0">
                <a:solidFill>
                  <a:srgbClr val="F71545"/>
                </a:solidFill>
              </a:rPr>
              <a:t>; </a:t>
            </a:r>
          </a:p>
          <a:p>
            <a:pPr marL="627063">
              <a:buFont typeface="Wingdings" pitchFamily="2" charset="2"/>
              <a:buChar char="Ø"/>
            </a:pPr>
            <a:r>
              <a:rPr lang="ru-RU" dirty="0" err="1" smtClean="0">
                <a:solidFill>
                  <a:srgbClr val="F71545"/>
                </a:solidFill>
              </a:rPr>
              <a:t>комерційних</a:t>
            </a:r>
            <a:r>
              <a:rPr lang="ru-RU" dirty="0" smtClean="0">
                <a:solidFill>
                  <a:srgbClr val="F71545"/>
                </a:solidFill>
              </a:rPr>
              <a:t> банках.</a:t>
            </a:r>
            <a:endParaRPr lang="ru-RU" dirty="0">
              <a:solidFill>
                <a:srgbClr val="F71545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24128" y="188640"/>
            <a:ext cx="3240360" cy="3182235"/>
          </a:xfrm>
          <a:prstGeom prst="ellipse">
            <a:avLst/>
          </a:prstGeom>
          <a:solidFill>
            <a:srgbClr val="F7154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Де працюють фінансисти?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429124" y="2143116"/>
            <a:ext cx="4500594" cy="3302108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В </a:t>
            </a:r>
            <a:r>
              <a:rPr lang="ru-RU" sz="2000" dirty="0" err="1" smtClean="0">
                <a:solidFill>
                  <a:srgbClr val="FF0000"/>
                </a:solidFill>
              </a:rPr>
              <a:t>перспективі</a:t>
            </a:r>
            <a:r>
              <a:rPr lang="ru-RU" sz="2000" dirty="0" smtClean="0">
                <a:solidFill>
                  <a:srgbClr val="FF0000"/>
                </a:solidFill>
              </a:rPr>
              <a:t>, я </a:t>
            </a:r>
            <a:r>
              <a:rPr lang="ru-RU" sz="2000" dirty="0" err="1" smtClean="0">
                <a:solidFill>
                  <a:srgbClr val="FF0000"/>
                </a:solidFill>
              </a:rPr>
              <a:t>бачу</a:t>
            </a:r>
            <a:r>
              <a:rPr lang="ru-RU" sz="2000" dirty="0" smtClean="0">
                <a:solidFill>
                  <a:srgbClr val="FF0000"/>
                </a:solidFill>
              </a:rPr>
              <a:t> себе </a:t>
            </a:r>
            <a:r>
              <a:rPr lang="ru-RU" sz="2000" dirty="0" err="1" smtClean="0">
                <a:solidFill>
                  <a:srgbClr val="FF0000"/>
                </a:solidFill>
              </a:rPr>
              <a:t>керівником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підприємства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який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відповідає</a:t>
            </a:r>
            <a:r>
              <a:rPr lang="ru-RU" sz="2000" dirty="0" smtClean="0">
                <a:solidFill>
                  <a:srgbClr val="FF0000"/>
                </a:solidFill>
              </a:rPr>
              <a:t> за </a:t>
            </a:r>
            <a:r>
              <a:rPr lang="ru-RU" sz="2000" dirty="0" err="1" smtClean="0">
                <a:solidFill>
                  <a:srgbClr val="FF0000"/>
                </a:solidFill>
              </a:rPr>
              <a:t>розвиток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компанії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її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конкурентоспроможність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err="1" smtClean="0">
                <a:solidFill>
                  <a:srgbClr val="FF0000"/>
                </a:solidFill>
              </a:rPr>
              <a:t>контролює</a:t>
            </a:r>
            <a:r>
              <a:rPr lang="ru-RU" sz="2000" dirty="0" smtClean="0">
                <a:solidFill>
                  <a:srgbClr val="FF0000"/>
                </a:solidFill>
              </a:rPr>
              <a:t> та </a:t>
            </a:r>
            <a:r>
              <a:rPr lang="ru-RU" sz="2000" dirty="0" err="1" smtClean="0">
                <a:solidFill>
                  <a:srgbClr val="FF0000"/>
                </a:solidFill>
              </a:rPr>
              <a:t>координує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діяльність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усіх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структурних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підрозділів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520" y="260648"/>
            <a:ext cx="2736304" cy="2736304"/>
          </a:xfrm>
          <a:prstGeom prst="ellipse">
            <a:avLst/>
          </a:prstGeom>
          <a:solidFill>
            <a:srgbClr val="FFC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Через 10 років</a:t>
            </a:r>
            <a:r>
              <a:rPr lang="ru-RU" sz="4800" dirty="0" smtClean="0">
                <a:solidFill>
                  <a:schemeClr val="bg1"/>
                </a:solidFill>
              </a:rPr>
              <a:t> </a:t>
            </a:r>
            <a:endParaRPr lang="uk-UA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вирізаними сусідніми кутами 3"/>
          <p:cNvSpPr/>
          <p:nvPr/>
        </p:nvSpPr>
        <p:spPr>
          <a:xfrm rot="10800000">
            <a:off x="2786050" y="1785926"/>
            <a:ext cx="2857520" cy="3500462"/>
          </a:xfrm>
          <a:prstGeom prst="snip2Same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889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57488" y="1928802"/>
            <a:ext cx="1428760" cy="1428760"/>
          </a:xfrm>
          <a:prstGeom prst="ellipse">
            <a:avLst/>
          </a:prstGeom>
          <a:solidFill>
            <a:srgbClr val="92D050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00562" y="3857628"/>
            <a:ext cx="1071570" cy="1071570"/>
          </a:xfrm>
          <a:prstGeom prst="ellipse">
            <a:avLst/>
          </a:prstGeom>
          <a:solidFill>
            <a:srgbClr val="00CC00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14744" y="2357430"/>
            <a:ext cx="1857388" cy="1857388"/>
          </a:xfrm>
          <a:prstGeom prst="ellipse">
            <a:avLst/>
          </a:prstGeom>
          <a:solidFill>
            <a:srgbClr val="00FF99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Діаграма 10"/>
          <p:cNvGraphicFramePr/>
          <p:nvPr/>
        </p:nvGraphicFramePr>
        <p:xfrm>
          <a:off x="2714612" y="4143380"/>
          <a:ext cx="1357322" cy="110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864" y="4214818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err="1" smtClean="0">
                <a:solidFill>
                  <a:srgbClr val="009900"/>
                </a:solidFill>
              </a:rPr>
              <a:t>ФЕВ</a:t>
            </a:r>
            <a:endParaRPr lang="ru-RU" sz="6000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857628"/>
            <a:ext cx="28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rgbClr val="00FF99"/>
                </a:solidFill>
                <a:sym typeface="Webdings"/>
              </a:rPr>
              <a:t></a:t>
            </a:r>
            <a:endParaRPr lang="ru-RU" sz="6000" dirty="0">
              <a:solidFill>
                <a:srgbClr val="00FF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192880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CC00"/>
                </a:solidFill>
              </a:rPr>
              <a:t>$</a:t>
            </a:r>
            <a:endParaRPr lang="ru-RU" sz="3200" dirty="0">
              <a:solidFill>
                <a:srgbClr val="00CC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0"/>
            <a:ext cx="3357586" cy="53860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4400" dirty="0" smtClean="0">
                <a:solidFill>
                  <a:srgbClr val="00B050"/>
                </a:solidFill>
                <a:sym typeface="Webdings"/>
              </a:rPr>
              <a:t></a:t>
            </a:r>
            <a:endParaRPr lang="ru-RU" sz="34400" dirty="0">
              <a:solidFill>
                <a:srgbClr val="00B050"/>
              </a:solidFill>
            </a:endParaRPr>
          </a:p>
        </p:txBody>
      </p:sp>
      <p:cxnSp>
        <p:nvCxnSpPr>
          <p:cNvPr id="7" name="Заокруглена сполучна лінія 6"/>
          <p:cNvCxnSpPr/>
          <p:nvPr/>
        </p:nvCxnSpPr>
        <p:spPr>
          <a:xfrm flipV="1">
            <a:off x="2786050" y="1857364"/>
            <a:ext cx="2714644" cy="2357454"/>
          </a:xfrm>
          <a:prstGeom prst="curvedConnector3">
            <a:avLst>
              <a:gd name="adj1" fmla="val 50000"/>
            </a:avLst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771800" y="1340768"/>
            <a:ext cx="2880320" cy="432048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3419872" y="134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ІФДКТБ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2" y="1556793"/>
            <a:ext cx="8712968" cy="3631763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фінансистів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інший</a:t>
            </a:r>
            <a:r>
              <a:rPr lang="ru-RU" dirty="0" smtClean="0">
                <a:solidFill>
                  <a:schemeClr val="bg1"/>
                </a:solidFill>
              </a:rPr>
              <a:t> стиль </a:t>
            </a:r>
            <a:r>
              <a:rPr lang="ru-RU" dirty="0" err="1" smtClean="0">
                <a:solidFill>
                  <a:schemeClr val="bg1"/>
                </a:solidFill>
              </a:rPr>
              <a:t>мислення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endParaRPr lang="ru-RU" sz="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err="1" smtClean="0">
                <a:solidFill>
                  <a:schemeClr val="bg1"/>
                </a:solidFill>
              </a:rPr>
              <a:t>фінансистів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гроші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скоріше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засіб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досягнення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чогось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самоціль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фінансистів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скрупульозний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підхід</a:t>
            </a:r>
            <a:r>
              <a:rPr lang="ru-RU" dirty="0" smtClean="0">
                <a:solidFill>
                  <a:schemeClr val="bg1"/>
                </a:solidFill>
              </a:rPr>
              <a:t> до грошей, тому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вони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грошима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справу </a:t>
            </a:r>
            <a:r>
              <a:rPr lang="ru-RU" dirty="0" err="1" smtClean="0">
                <a:solidFill>
                  <a:schemeClr val="bg1"/>
                </a:solidFill>
              </a:rPr>
              <a:t>постійно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підходи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управління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корпоративними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фінансами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відбиваються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фінанси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особисті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Гроші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кожну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по-різному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Фінансисти</a:t>
            </a:r>
            <a:r>
              <a:rPr lang="ru-RU" dirty="0" smtClean="0">
                <a:solidFill>
                  <a:schemeClr val="bg1"/>
                </a:solidFill>
              </a:rPr>
              <a:t> ж </a:t>
            </a:r>
            <a:r>
              <a:rPr lang="ru-RU" dirty="0" err="1" smtClean="0">
                <a:solidFill>
                  <a:schemeClr val="bg1"/>
                </a:solidFill>
              </a:rPr>
              <a:t>звикли</a:t>
            </a:r>
            <a:r>
              <a:rPr lang="ru-RU" dirty="0" smtClean="0">
                <a:solidFill>
                  <a:schemeClr val="bg1"/>
                </a:solidFill>
              </a:rPr>
              <a:t> до великих </a:t>
            </a:r>
            <a:r>
              <a:rPr lang="ru-RU" dirty="0" err="1" smtClean="0">
                <a:solidFill>
                  <a:schemeClr val="bg1"/>
                </a:solidFill>
              </a:rPr>
              <a:t>обсягів</a:t>
            </a:r>
            <a:r>
              <a:rPr lang="ru-RU" dirty="0" smtClean="0">
                <a:solidFill>
                  <a:schemeClr val="bg1"/>
                </a:solidFill>
              </a:rPr>
              <a:t> грошей, тому до грошей вони </a:t>
            </a:r>
            <a:r>
              <a:rPr lang="ru-RU" dirty="0" err="1" smtClean="0">
                <a:solidFill>
                  <a:schemeClr val="bg1"/>
                </a:solidFill>
              </a:rPr>
              <a:t>відносяться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спокійніше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sz="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</a:rPr>
              <a:t>Мені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подобається</a:t>
            </a:r>
            <a:r>
              <a:rPr lang="ru-RU" dirty="0" smtClean="0">
                <a:solidFill>
                  <a:schemeClr val="bg1"/>
                </a:solidFill>
              </a:rPr>
              <a:t> думка про те,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я </a:t>
            </a:r>
            <a:r>
              <a:rPr lang="ru-RU" dirty="0" err="1" smtClean="0">
                <a:solidFill>
                  <a:schemeClr val="bg1"/>
                </a:solidFill>
              </a:rPr>
              <a:t>зможу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навчитися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розпоряджатися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фінансами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тільки</a:t>
            </a:r>
            <a:r>
              <a:rPr lang="ru-RU" dirty="0" smtClean="0">
                <a:solidFill>
                  <a:schemeClr val="bg1"/>
                </a:solidFill>
              </a:rPr>
              <a:t> в межах конкретного </a:t>
            </a:r>
            <a:r>
              <a:rPr lang="ru-RU" dirty="0" err="1" smtClean="0">
                <a:solidFill>
                  <a:schemeClr val="bg1"/>
                </a:solidFill>
              </a:rPr>
              <a:t>підприємства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фірми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але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зможу</a:t>
            </a:r>
            <a:r>
              <a:rPr lang="ru-RU" dirty="0" smtClean="0">
                <a:solidFill>
                  <a:schemeClr val="bg1"/>
                </a:solidFill>
              </a:rPr>
              <a:t> знати,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робити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фінансами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сподіваюся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заробляти</a:t>
            </a:r>
            <a:r>
              <a:rPr lang="ru-RU" dirty="0" smtClean="0">
                <a:solidFill>
                  <a:schemeClr val="bg1"/>
                </a:solidFill>
              </a:rPr>
              <a:t>, будучи на </a:t>
            </a:r>
            <a:r>
              <a:rPr lang="ru-RU" dirty="0" err="1" smtClean="0">
                <a:solidFill>
                  <a:schemeClr val="bg1"/>
                </a:solidFill>
              </a:rPr>
              <a:t>посаді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фінансиста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12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179512" y="5229200"/>
            <a:ext cx="8712968" cy="14465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lIns="91440" tIns="45720" rIns="91440" bIns="45720">
            <a:spAutoFit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Ось тому я </a:t>
            </a:r>
            <a:r>
              <a:rPr lang="ru-RU" sz="4400" dirty="0" err="1" smtClean="0">
                <a:solidFill>
                  <a:schemeClr val="bg1"/>
                </a:solidFill>
              </a:rPr>
              <a:t>й</a:t>
            </a:r>
            <a:r>
              <a:rPr lang="ru-RU" sz="4400" dirty="0" smtClean="0">
                <a:solidFill>
                  <a:schemeClr val="bg1"/>
                </a:solidFill>
              </a:rPr>
              <a:t> хочу стати </a:t>
            </a:r>
            <a:r>
              <a:rPr lang="ru-RU" sz="4400" dirty="0" err="1" smtClean="0">
                <a:solidFill>
                  <a:schemeClr val="bg1"/>
                </a:solidFill>
              </a:rPr>
              <a:t>фінансистом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rgbClr val="FF0000"/>
                </a:solidFill>
              </a:rPr>
              <a:t>Хто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знає</a:t>
            </a:r>
            <a:r>
              <a:rPr lang="ru-RU" sz="2800" dirty="0" smtClean="0">
                <a:solidFill>
                  <a:srgbClr val="FF0000"/>
                </a:solidFill>
              </a:rPr>
              <a:t> все про </a:t>
            </a:r>
            <a:r>
              <a:rPr lang="ru-RU" sz="2800" dirty="0" err="1" smtClean="0">
                <a:solidFill>
                  <a:srgbClr val="FF0000"/>
                </a:solidFill>
              </a:rPr>
              <a:t>гроші</a:t>
            </a:r>
            <a:r>
              <a:rPr lang="ru-RU" sz="2800" dirty="0" smtClean="0">
                <a:solidFill>
                  <a:srgbClr val="FF0000"/>
                </a:solidFill>
              </a:rPr>
              <a:t>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фінансисти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адже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справу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грошима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кожний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 –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вдома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332656"/>
            <a:ext cx="6696744" cy="3744416"/>
          </a:xfrm>
          <a:prstGeom prst="rect">
            <a:avLst/>
          </a:prstGeom>
          <a:noFill/>
        </p:spPr>
        <p:txBody>
          <a:bodyPr vert="horz">
            <a:normAutofit fontScale="97500"/>
          </a:bodyPr>
          <a:lstStyle/>
          <a:p>
            <a:endParaRPr lang="ru-RU" sz="5000" b="1" dirty="0" smtClean="0">
              <a:solidFill>
                <a:srgbClr val="00B0F0"/>
              </a:solidFill>
              <a:latin typeface="Kot Leopold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96552" y="548680"/>
            <a:ext cx="5040560" cy="34778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nime Ace v02" pitchFamily="18" charset="0"/>
              </a:rPr>
              <a:t>У </a:t>
            </a:r>
            <a:r>
              <a:rPr lang="ru-RU" sz="4400" dirty="0" err="1" smtClean="0">
                <a:solidFill>
                  <a:srgbClr val="0070C0"/>
                </a:solidFill>
                <a:latin typeface="Anime Ace v02" pitchFamily="18" charset="0"/>
              </a:rPr>
              <a:t>фінансистів</a:t>
            </a:r>
            <a:r>
              <a:rPr lang="ru-RU" sz="4400" dirty="0" smtClean="0">
                <a:solidFill>
                  <a:srgbClr val="0070C0"/>
                </a:solidFill>
                <a:latin typeface="Anime Ace v02" pitchFamily="18" charset="0"/>
              </a:rPr>
              <a:t> </a:t>
            </a:r>
          </a:p>
          <a:p>
            <a:pPr algn="ctr"/>
            <a:r>
              <a:rPr lang="ru-RU" sz="4400" dirty="0" err="1" smtClean="0">
                <a:solidFill>
                  <a:srgbClr val="0070C0"/>
                </a:solidFill>
                <a:latin typeface="Anime Ace v02" pitchFamily="18" charset="0"/>
              </a:rPr>
              <a:t>інший</a:t>
            </a:r>
            <a:r>
              <a:rPr lang="ru-RU" sz="4400" dirty="0" smtClean="0">
                <a:solidFill>
                  <a:srgbClr val="0070C0"/>
                </a:solidFill>
                <a:latin typeface="Anime Ace v02" pitchFamily="18" charset="0"/>
              </a:rPr>
              <a:t>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Anime Ace v02" pitchFamily="18" charset="0"/>
              </a:rPr>
              <a:t>стиль </a:t>
            </a:r>
          </a:p>
          <a:p>
            <a:pPr algn="ctr"/>
            <a:r>
              <a:rPr lang="ru-RU" sz="4400" dirty="0" err="1" smtClean="0">
                <a:solidFill>
                  <a:srgbClr val="0070C0"/>
                </a:solidFill>
                <a:latin typeface="Anime Ace v02" pitchFamily="18" charset="0"/>
              </a:rPr>
              <a:t>мислення</a:t>
            </a:r>
            <a:r>
              <a:rPr lang="ru-RU" sz="4400" dirty="0" smtClean="0">
                <a:solidFill>
                  <a:srgbClr val="0070C0"/>
                </a:solidFill>
                <a:latin typeface="Anime Ace v02" pitchFamily="18" charset="0"/>
              </a:rPr>
              <a:t>.</a:t>
            </a:r>
            <a:endParaRPr lang="ru-RU" sz="4400" dirty="0" smtClean="0">
              <a:solidFill>
                <a:srgbClr val="0070C0"/>
              </a:solidFill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6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4320480" cy="489654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vert="horz">
            <a:noAutofit/>
            <a:sp3d extrusionH="57150">
              <a:bevelT w="82550" h="38100" prst="coolSlant"/>
            </a:sp3d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Для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фінансистів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гроші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-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скоріше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,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засіб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досягнення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чогось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,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але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не </a:t>
            </a:r>
            <a:r>
              <a:rPr lang="ru-RU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самоціль</a:t>
            </a:r>
            <a:endParaRPr lang="ru-RU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5057800"/>
            <a:ext cx="8964488" cy="1800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У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фінансистів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більш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скрупульозний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підхід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до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грошей </a:t>
            </a:r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404664"/>
            <a:ext cx="8352928" cy="1872208"/>
          </a:xfrm>
          <a:prstGeom prst="rect">
            <a:avLst/>
          </a:prstGeom>
          <a:noFill/>
        </p:spPr>
        <p:txBody>
          <a:bodyPr vert="horz">
            <a:normAutofit fontScale="90000" lnSpcReduction="10000"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Гроші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на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кожну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людину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діють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по-різному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.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Фінансисти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ж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звикли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до великих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обсягів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грошей, тому до грошей вони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відносяться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набагато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спокійніше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5085184"/>
            <a:ext cx="8424936" cy="1467544"/>
          </a:xfrm>
          <a:prstGeom prst="rect">
            <a:avLst/>
          </a:prstGeom>
          <a:noFill/>
        </p:spPr>
        <p:txBody>
          <a:bodyPr vert="horz"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Мені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подобається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думка про те,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що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я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зможу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навчитися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розпоряджатися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ime Ace v02" pitchFamily="18" charset="0"/>
              </a:rPr>
              <a:t>фінансами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ime Ace v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85720" y="188640"/>
            <a:ext cx="6806560" cy="6408712"/>
          </a:xfrm>
          <a:solidFill>
            <a:srgbClr val="0070C0">
              <a:alpha val="69804"/>
            </a:srgbClr>
          </a:solidFill>
        </p:spPr>
        <p:txBody>
          <a:bodyPr>
            <a:noAutofit/>
          </a:bodyPr>
          <a:lstStyle/>
          <a:p>
            <a:pPr algn="l">
              <a:lnSpc>
                <a:spcPct val="160000"/>
              </a:lnSpc>
            </a:pPr>
            <a:r>
              <a:rPr lang="ru-RU" sz="1600" dirty="0" smtClean="0"/>
              <a:t>	</a:t>
            </a:r>
            <a:r>
              <a:rPr lang="ru-RU" sz="1800" dirty="0" smtClean="0">
                <a:solidFill>
                  <a:schemeClr val="bg1"/>
                </a:solidFill>
              </a:rPr>
              <a:t>На </a:t>
            </a:r>
            <a:r>
              <a:rPr lang="ru-RU" sz="1800" dirty="0" err="1" smtClean="0">
                <a:solidFill>
                  <a:schemeClr val="bg1"/>
                </a:solidFill>
              </a:rPr>
              <a:t>сучасному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етапі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фінанси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перетворилися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на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універсальний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надзвичайний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активний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елемент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економічного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життя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розвинулися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методи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форми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мобілізації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коштів</a:t>
            </a:r>
            <a:r>
              <a:rPr lang="ru-RU" sz="1800" dirty="0" smtClean="0">
                <a:solidFill>
                  <a:schemeClr val="bg1"/>
                </a:solidFill>
              </a:rPr>
              <a:t> та </a:t>
            </a:r>
            <a:r>
              <a:rPr lang="ru-RU" sz="1800" dirty="0" err="1" smtClean="0">
                <a:solidFill>
                  <a:schemeClr val="bg1"/>
                </a:solidFill>
              </a:rPr>
              <a:t>їх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розподіл</a:t>
            </a:r>
            <a:r>
              <a:rPr lang="ru-RU" sz="1800" dirty="0" smtClean="0">
                <a:solidFill>
                  <a:schemeClr val="bg1"/>
                </a:solidFill>
              </a:rPr>
              <a:t> у </a:t>
            </a:r>
            <a:r>
              <a:rPr lang="ru-RU" sz="1800" dirty="0" err="1" smtClean="0">
                <a:solidFill>
                  <a:schemeClr val="bg1"/>
                </a:solidFill>
              </a:rPr>
              <a:t>державі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</a:t>
            </a:r>
            <a:r>
              <a:rPr lang="ru-RU" sz="1800" dirty="0" smtClean="0">
                <a:solidFill>
                  <a:schemeClr val="bg1"/>
                </a:solidFill>
              </a:rPr>
              <a:t> метою </a:t>
            </a:r>
            <a:r>
              <a:rPr lang="ru-RU" sz="1800" dirty="0" err="1" smtClean="0">
                <a:solidFill>
                  <a:schemeClr val="bg1"/>
                </a:solidFill>
              </a:rPr>
              <a:t>задоволення</a:t>
            </a:r>
            <a:r>
              <a:rPr lang="ru-RU" sz="1800" dirty="0" smtClean="0">
                <a:solidFill>
                  <a:schemeClr val="bg1"/>
                </a:solidFill>
              </a:rPr>
              <a:t> потреб </a:t>
            </a:r>
            <a:r>
              <a:rPr lang="ru-RU" sz="18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вдосконалення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виробничих</a:t>
            </a:r>
            <a:r>
              <a:rPr lang="ru-RU" sz="1800" dirty="0" smtClean="0">
                <a:solidFill>
                  <a:schemeClr val="bg1"/>
                </a:solidFill>
              </a:rPr>
              <a:t> та </a:t>
            </a:r>
            <a:r>
              <a:rPr lang="ru-RU" sz="1800" dirty="0" err="1" smtClean="0">
                <a:solidFill>
                  <a:schemeClr val="bg1"/>
                </a:solidFill>
              </a:rPr>
              <a:t>соціальних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процесів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</a:p>
          <a:p>
            <a:pPr algn="l">
              <a:lnSpc>
                <a:spcPct val="16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	</a:t>
            </a:r>
            <a:r>
              <a:rPr lang="ru-RU" sz="1800" dirty="0" err="1" smtClean="0">
                <a:solidFill>
                  <a:schemeClr val="bg1"/>
                </a:solidFill>
              </a:rPr>
              <a:t>Фінансам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належить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провідна</a:t>
            </a:r>
            <a:r>
              <a:rPr lang="ru-RU" sz="1800" dirty="0" smtClean="0">
                <a:solidFill>
                  <a:schemeClr val="bg1"/>
                </a:solidFill>
              </a:rPr>
              <a:t> роль в </a:t>
            </a:r>
            <a:r>
              <a:rPr lang="ru-RU" sz="1800" dirty="0" err="1" smtClean="0">
                <a:solidFill>
                  <a:schemeClr val="bg1"/>
                </a:solidFill>
              </a:rPr>
              <a:t>економічній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системі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</a:rPr>
              <a:t>Це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зумовлене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тим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що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їх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функціонування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визначає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кількісні</a:t>
            </a:r>
            <a:r>
              <a:rPr lang="ru-RU" sz="1800" dirty="0" smtClean="0">
                <a:solidFill>
                  <a:schemeClr val="bg1"/>
                </a:solidFill>
              </a:rPr>
              <a:t> та </a:t>
            </a:r>
            <a:r>
              <a:rPr lang="ru-RU" sz="1800" dirty="0" err="1" smtClean="0">
                <a:solidFill>
                  <a:schemeClr val="bg1"/>
                </a:solidFill>
              </a:rPr>
              <a:t>якісні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параметри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будь-якого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економічного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явища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чи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процесу</a:t>
            </a:r>
            <a:r>
              <a:rPr lang="ru-RU" sz="1800" dirty="0" smtClean="0">
                <a:solidFill>
                  <a:schemeClr val="bg1"/>
                </a:solidFill>
              </a:rPr>
              <a:t>, а </a:t>
            </a:r>
            <a:r>
              <a:rPr lang="ru-RU" sz="1800" dirty="0" err="1" smtClean="0">
                <a:solidFill>
                  <a:schemeClr val="bg1"/>
                </a:solidFill>
              </a:rPr>
              <a:t>також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кінцеві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результати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 algn="l">
              <a:lnSpc>
                <a:spcPct val="160000"/>
              </a:lnSpc>
            </a:pPr>
            <a:r>
              <a:rPr lang="ru-RU" sz="1800" dirty="0" smtClean="0">
                <a:solidFill>
                  <a:schemeClr val="bg1"/>
                </a:solidFill>
              </a:rPr>
              <a:t>	</a:t>
            </a:r>
            <a:r>
              <a:rPr lang="ru-RU" sz="1800" dirty="0" err="1" smtClean="0">
                <a:solidFill>
                  <a:schemeClr val="bg1"/>
                </a:solidFill>
              </a:rPr>
              <a:t>Фінанси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формують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життєздатність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суспільства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його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потенціал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забезпечуючи</a:t>
            </a:r>
            <a:r>
              <a:rPr lang="ru-RU" sz="1800" dirty="0" smtClean="0">
                <a:solidFill>
                  <a:schemeClr val="bg1"/>
                </a:solidFill>
              </a:rPr>
              <a:t> при </a:t>
            </a:r>
            <a:r>
              <a:rPr lang="ru-RU" sz="1800" dirty="0" err="1" smtClean="0">
                <a:solidFill>
                  <a:schemeClr val="bg1"/>
                </a:solidFill>
              </a:rPr>
              <a:t>цьому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реалізацію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поставлених</a:t>
            </a:r>
            <a:r>
              <a:rPr lang="ru-RU" sz="1800" dirty="0" smtClean="0">
                <a:solidFill>
                  <a:schemeClr val="bg1"/>
                </a:solidFill>
              </a:rPr>
              <a:t> кожною </a:t>
            </a:r>
            <a:r>
              <a:rPr lang="ru-RU" sz="1800" dirty="0" err="1" smtClean="0">
                <a:solidFill>
                  <a:schemeClr val="bg1"/>
                </a:solidFill>
              </a:rPr>
              <a:t>людиною</a:t>
            </a:r>
            <a:r>
              <a:rPr lang="ru-RU" sz="1800" dirty="0" smtClean="0">
                <a:solidFill>
                  <a:schemeClr val="bg1"/>
                </a:solidFill>
              </a:rPr>
              <a:t>, </a:t>
            </a:r>
            <a:r>
              <a:rPr lang="ru-RU" sz="1800" dirty="0" err="1" smtClean="0">
                <a:solidFill>
                  <a:schemeClr val="bg1"/>
                </a:solidFill>
              </a:rPr>
              <a:t>кожним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підприємством</a:t>
            </a:r>
            <a:r>
              <a:rPr lang="ru-RU" sz="1800" dirty="0" smtClean="0">
                <a:solidFill>
                  <a:schemeClr val="bg1"/>
                </a:solidFill>
              </a:rPr>
              <a:t> та державою в </a:t>
            </a:r>
            <a:r>
              <a:rPr lang="ru-RU" sz="1800" dirty="0" err="1" smtClean="0">
                <a:solidFill>
                  <a:schemeClr val="bg1"/>
                </a:solidFill>
              </a:rPr>
              <a:t>цілому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завдань</a:t>
            </a:r>
            <a:r>
              <a:rPr lang="ru-RU" sz="1800" dirty="0" smtClean="0">
                <a:solidFill>
                  <a:schemeClr val="bg1"/>
                </a:solidFill>
              </a:rPr>
              <a:t> та </a:t>
            </a:r>
            <a:r>
              <a:rPr lang="ru-RU" sz="1800" dirty="0" err="1" smtClean="0">
                <a:solidFill>
                  <a:schemeClr val="bg1"/>
                </a:solidFill>
              </a:rPr>
              <a:t>цілей</a:t>
            </a:r>
            <a:r>
              <a:rPr lang="ru-RU" sz="1800" dirty="0" smtClean="0">
                <a:solidFill>
                  <a:schemeClr val="bg1"/>
                </a:solidFill>
              </a:rPr>
              <a:t>. </a:t>
            </a:r>
            <a:r>
              <a:rPr lang="ru-RU" sz="1800" dirty="0" err="1" smtClean="0">
                <a:solidFill>
                  <a:schemeClr val="bg1"/>
                </a:solidFill>
              </a:rPr>
              <a:t>Вміти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керувати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грошовими</a:t>
            </a:r>
            <a:r>
              <a:rPr lang="ru-RU" sz="1800" dirty="0" smtClean="0">
                <a:solidFill>
                  <a:schemeClr val="bg1"/>
                </a:solidFill>
              </a:rPr>
              <a:t> потоками </a:t>
            </a:r>
            <a:r>
              <a:rPr lang="ru-RU" sz="1800" dirty="0" err="1" smtClean="0">
                <a:solidFill>
                  <a:schemeClr val="bg1"/>
                </a:solidFill>
              </a:rPr>
              <a:t>є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вкрай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важливим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умінням</a:t>
            </a:r>
            <a:r>
              <a:rPr lang="ru-RU" sz="1800" dirty="0" smtClean="0">
                <a:solidFill>
                  <a:schemeClr val="bg1"/>
                </a:solidFill>
              </a:rPr>
              <a:t>, яке </a:t>
            </a:r>
            <a:r>
              <a:rPr lang="ru-RU" sz="1800" dirty="0" err="1" smtClean="0">
                <a:solidFill>
                  <a:schemeClr val="bg1"/>
                </a:solidFill>
              </a:rPr>
              <a:t>має</a:t>
            </a:r>
            <a:r>
              <a:rPr lang="ru-RU" sz="1800" dirty="0" smtClean="0">
                <a:solidFill>
                  <a:schemeClr val="bg1"/>
                </a:solidFill>
              </a:rPr>
              <a:t> бути в </a:t>
            </a:r>
            <a:r>
              <a:rPr lang="ru-RU" sz="1800" dirty="0" err="1" smtClean="0">
                <a:solidFill>
                  <a:schemeClr val="bg1"/>
                </a:solidFill>
              </a:rPr>
              <a:t>наявності</a:t>
            </a:r>
            <a:r>
              <a:rPr lang="ru-RU" sz="1800" dirty="0" smtClean="0">
                <a:solidFill>
                  <a:schemeClr val="bg1"/>
                </a:solidFill>
              </a:rPr>
              <a:t>  у </a:t>
            </a:r>
            <a:r>
              <a:rPr lang="ru-RU" sz="1800" dirty="0" err="1" smtClean="0">
                <a:solidFill>
                  <a:schemeClr val="bg1"/>
                </a:solidFill>
              </a:rPr>
              <a:t>всіх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dirty="0" err="1" smtClean="0">
                <a:solidFill>
                  <a:schemeClr val="bg1"/>
                </a:solidFill>
              </a:rPr>
              <a:t>фінансистів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475af60e438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795700" cy="1368152"/>
          </a:xfrm>
          <a:prstGeom prst="rect">
            <a:avLst/>
          </a:prstGeom>
        </p:spPr>
      </p:pic>
      <p:pic>
        <p:nvPicPr>
          <p:cNvPr id="6" name="Рисунок 5" descr="aHR0cDovL3d3dy5tb3JpZW50Lm9yZy51YS9uZXdfMTEwODExXzEuanB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1628800"/>
            <a:ext cx="1800200" cy="2304256"/>
          </a:xfrm>
          <a:prstGeom prst="rect">
            <a:avLst/>
          </a:prstGeom>
        </p:spPr>
      </p:pic>
      <p:pic>
        <p:nvPicPr>
          <p:cNvPr id="7" name="Місце для зображення 8" descr="1241446387_006.jpg"/>
          <p:cNvPicPr>
            <a:picLocks noChangeAspect="1"/>
          </p:cNvPicPr>
          <p:nvPr/>
        </p:nvPicPr>
        <p:blipFill>
          <a:blip r:embed="rId5" cstate="print"/>
          <a:srcRect l="27733" t="6542" r="24297"/>
          <a:stretch>
            <a:fillRect/>
          </a:stretch>
        </p:blipFill>
        <p:spPr>
          <a:xfrm>
            <a:off x="7236296" y="4005064"/>
            <a:ext cx="180020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498</Words>
  <Application>Microsoft Office PowerPoint</Application>
  <PresentationFormat>Экран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Аналітичний</vt:lpstr>
      <vt:lpstr>   емоційно-          вольова              стійкість</vt:lpstr>
      <vt:lpstr>уважність</vt:lpstr>
      <vt:lpstr>акуратність</vt:lpstr>
      <vt:lpstr>сумлінність</vt:lpstr>
      <vt:lpstr>посидючість, вміння багато і напружено працювати</vt:lpstr>
      <vt:lpstr>нервово-психічна стійкість</vt:lpstr>
      <vt:lpstr>рахунково-аналітичні здібності</vt:lpstr>
      <vt:lpstr>висока працездатність</vt:lpstr>
      <vt:lpstr>здібність до концентрації і розподілу уваги впродовж тривалого часу;</vt:lpstr>
      <vt:lpstr>хороша оперативна і довготривала пам'ять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Галюк</dc:creator>
  <cp:lastModifiedBy>Галюк</cp:lastModifiedBy>
  <cp:revision>110</cp:revision>
  <dcterms:created xsi:type="dcterms:W3CDTF">2013-10-26T07:59:07Z</dcterms:created>
  <dcterms:modified xsi:type="dcterms:W3CDTF">2013-11-02T16:44:18Z</dcterms:modified>
</cp:coreProperties>
</file>