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4" r:id="rId9"/>
    <p:sldId id="265" r:id="rId10"/>
    <p:sldId id="262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529" autoAdjust="0"/>
    <p:restoredTop sz="94660"/>
  </p:normalViewPr>
  <p:slideViewPr>
    <p:cSldViewPr>
      <p:cViewPr varScale="1">
        <p:scale>
          <a:sx n="69" d="100"/>
          <a:sy n="69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ECF78-C609-4CEA-B986-94FB30F8775C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0F2EA-F40E-43CD-904D-5995A4A62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0F2EA-F40E-43CD-904D-5995A4A6293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581400" y="685800"/>
            <a:ext cx="5561013" cy="33528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181600" y="4038600"/>
            <a:ext cx="3960813" cy="1752600"/>
          </a:xfrm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00900" y="533400"/>
            <a:ext cx="19431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1600" y="533400"/>
            <a:ext cx="56769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1573213" cy="6858000"/>
            <a:chOff x="0" y="0"/>
            <a:chExt cx="991" cy="4320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799" y="1"/>
              <a:ext cx="192" cy="43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2052" name="Picture 4"/>
            <p:cNvPicPr>
              <a:picLocks noChangeArrowheads="1"/>
            </p:cNvPicPr>
            <p:nvPr/>
          </p:nvPicPr>
          <p:blipFill>
            <a:blip r:embed="rId13"/>
            <a:srcRect l="8099"/>
            <a:stretch>
              <a:fillRect/>
            </a:stretch>
          </p:blipFill>
          <p:spPr bwMode="auto">
            <a:xfrm>
              <a:off x="0" y="0"/>
              <a:ext cx="794" cy="4320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</p:spPr>
        </p:pic>
      </p:grp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ru-RU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5" Type="http://schemas.openxmlformats.org/officeDocument/2006/relationships/slide" Target="slide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4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6" Type="http://schemas.openxmlformats.org/officeDocument/2006/relationships/image" Target="../media/image23.png"/><Relationship Id="rId11" Type="http://schemas.openxmlformats.org/officeDocument/2006/relationships/image" Target="../media/image12.jpeg"/><Relationship Id="rId5" Type="http://schemas.openxmlformats.org/officeDocument/2006/relationships/image" Target="../media/image22.png"/><Relationship Id="rId10" Type="http://schemas.openxmlformats.org/officeDocument/2006/relationships/image" Target="../media/image13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4.xml"/><Relationship Id="rId7" Type="http://schemas.openxmlformats.org/officeDocument/2006/relationships/slide" Target="slide1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846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6" Type="http://schemas.openxmlformats.org/officeDocument/2006/relationships/slide" Target="slide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6" Type="http://schemas.openxmlformats.org/officeDocument/2006/relationships/slide" Target="slide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1928794" y="0"/>
            <a:ext cx="7215206" cy="392906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Кирило-Мефодіївське товариство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2743200" y="4143380"/>
            <a:ext cx="6400800" cy="17526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r>
              <a:rPr lang="uk-UA" sz="2000" b="1" spc="0" dirty="0" smtClean="0">
                <a:ln w="50800"/>
                <a:solidFill>
                  <a:schemeClr val="bg2">
                    <a:lumMod val="95000"/>
                    <a:lumOff val="5000"/>
                  </a:schemeClr>
                </a:solidFill>
              </a:rPr>
              <a:t>Підготувала:</a:t>
            </a:r>
          </a:p>
          <a:p>
            <a:pPr algn="r"/>
            <a:r>
              <a:rPr lang="uk-UA" sz="2000" b="1" spc="0" dirty="0" smtClean="0">
                <a:ln w="50800"/>
                <a:solidFill>
                  <a:schemeClr val="bg2">
                    <a:lumMod val="95000"/>
                    <a:lumOff val="5000"/>
                  </a:schemeClr>
                </a:solidFill>
              </a:rPr>
              <a:t>Учениця 9-А класу </a:t>
            </a:r>
          </a:p>
          <a:p>
            <a:pPr algn="r"/>
            <a:r>
              <a:rPr lang="uk-UA" sz="2000" b="1" spc="0" dirty="0" smtClean="0">
                <a:ln w="50800"/>
                <a:solidFill>
                  <a:schemeClr val="bg2">
                    <a:lumMod val="95000"/>
                    <a:lumOff val="5000"/>
                  </a:schemeClr>
                </a:solidFill>
              </a:rPr>
              <a:t>Колпакчі Яна</a:t>
            </a:r>
            <a:endParaRPr lang="ru-RU" sz="2000" b="1" spc="0" dirty="0">
              <a:ln w="50800"/>
              <a:solidFill>
                <a:schemeClr val="bg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3214686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Київ</a:t>
            </a:r>
          </a:p>
          <a:p>
            <a:pPr algn="ctr"/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січень 1846 –  березень 1847 </a:t>
            </a:r>
            <a:r>
              <a:rPr lang="uk-UA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р.р</a:t>
            </a:r>
            <a:r>
              <a:rPr lang="uk-UA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ru-RU" b="1" dirty="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20" y="857232"/>
            <a:ext cx="7858180" cy="3571900"/>
          </a:xfrm>
        </p:spPr>
        <p:txBody>
          <a:bodyPr/>
          <a:lstStyle/>
          <a:p>
            <a:pPr>
              <a:spcBef>
                <a:spcPts val="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uk-UA" sz="2400" dirty="0" smtClean="0"/>
              <a:t> Кирило – </a:t>
            </a:r>
            <a:r>
              <a:rPr lang="uk-UA" sz="2400" dirty="0" err="1" smtClean="0"/>
              <a:t>Мефодіївське</a:t>
            </a:r>
            <a:r>
              <a:rPr lang="uk-UA" sz="2400" dirty="0" smtClean="0"/>
              <a:t> товариство проіснувало 14 місяців.</a:t>
            </a:r>
          </a:p>
          <a:p>
            <a:pPr>
              <a:spcBef>
                <a:spcPts val="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uk-UA" sz="2400" dirty="0" smtClean="0"/>
              <a:t>  За доносом студента університету Св. Володимира Петрова Олексія Михайловича про існування між студентами слов'янської спільноти братство було викрите і розгромлене жандармами</a:t>
            </a:r>
          </a:p>
          <a:p>
            <a:pPr>
              <a:spcBef>
                <a:spcPts val="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uk-UA" sz="2400" dirty="0" smtClean="0"/>
              <a:t>  Членів товариства засудили до різних строків заслань, а Т. Шевченка віддали в солдати на 10 років із забороною писати й малювати.</a:t>
            </a:r>
            <a:endParaRPr lang="ru-RU" sz="2400" dirty="0"/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214290"/>
            <a:ext cx="7772400" cy="47769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kumimoji="1" lang="uk-UA" sz="2500" b="1" dirty="0"/>
              <a:t>Розправа царизму над членами товариства</a:t>
            </a:r>
            <a:endParaRPr lang="ru-RU" sz="25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lum bright="10000" contrast="10000"/>
          </a:blip>
          <a:srcRect r="5200"/>
          <a:stretch>
            <a:fillRect/>
          </a:stretch>
        </p:blipFill>
        <p:spPr bwMode="auto">
          <a:xfrm rot="21180000">
            <a:off x="1682514" y="4467687"/>
            <a:ext cx="3100388" cy="2009775"/>
          </a:xfrm>
          <a:prstGeom prst="rect">
            <a:avLst/>
          </a:prstGeom>
          <a:noFill/>
          <a:ln w="88900" algn="ctr">
            <a:solidFill>
              <a:srgbClr val="003366"/>
            </a:solidFill>
            <a:miter lim="800000"/>
            <a:headEnd/>
            <a:tailEnd/>
          </a:ln>
          <a:effectLst/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8572528" y="6357958"/>
            <a:ext cx="304800" cy="304800"/>
          </a:xfrm>
          <a:prstGeom prst="rect">
            <a:avLst/>
          </a:prstGeom>
        </p:spPr>
      </p:pic>
      <p:sp>
        <p:nvSpPr>
          <p:cNvPr id="7" name="Прямоугольник 6">
            <a:hlinkClick r:id="rId5" action="ppaction://hlinksldjump"/>
          </p:cNvPr>
          <p:cNvSpPr/>
          <p:nvPr/>
        </p:nvSpPr>
        <p:spPr bwMode="auto">
          <a:xfrm>
            <a:off x="6286512" y="6442502"/>
            <a:ext cx="1214446" cy="41549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</a:rPr>
              <a:t>Зміст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63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/>
          <a:lstStyle/>
          <a:p>
            <a:pPr algn="l"/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Значення Кирило-Мефодіївського товариства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571480"/>
            <a:ext cx="8129590" cy="628652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800" dirty="0" smtClean="0"/>
              <a:t> Це була перша політична організація української інтелігенції.</a:t>
            </a:r>
          </a:p>
          <a:p>
            <a:pPr>
              <a:lnSpc>
                <a:spcPct val="80000"/>
              </a:lnSpc>
            </a:pPr>
            <a:r>
              <a:rPr lang="uk-UA" sz="2800" dirty="0" smtClean="0"/>
              <a:t> Поява та діяльність товариства стала початком переходу від культурницького до політичного етапу боротьби за національний розвиток України.</a:t>
            </a:r>
          </a:p>
          <a:p>
            <a:pPr>
              <a:lnSpc>
                <a:spcPct val="80000"/>
              </a:lnSpc>
            </a:pPr>
            <a:r>
              <a:rPr lang="uk-UA" sz="2800" dirty="0" smtClean="0"/>
              <a:t>Зробили значний внесок у розвиток української національної ідеї. У програмних документах  товариства,перше поєднати українську національну ідею із загальнолюдськими християнськими цінностями та ідеєю слов'янської єдності.</a:t>
            </a:r>
          </a:p>
          <a:p>
            <a:pPr>
              <a:lnSpc>
                <a:spcPct val="80000"/>
              </a:lnSpc>
            </a:pPr>
            <a:r>
              <a:rPr lang="uk-UA" sz="2800" dirty="0" smtClean="0"/>
              <a:t>Їхня діяльність продовжувала суспільну думку, спонукала до пошуків шляхів для вільного розвитку України, була взірцем  і дороговказом для наступних поколінь українських борців за соціальне і національне визволення.  </a:t>
            </a:r>
            <a:endParaRPr lang="ru-RU" sz="2800" dirty="0" smtClean="0"/>
          </a:p>
          <a:p>
            <a:pPr>
              <a:lnSpc>
                <a:spcPct val="80000"/>
              </a:lnSpc>
            </a:pPr>
            <a:endParaRPr lang="uk-UA" sz="2800" dirty="0" smtClean="0"/>
          </a:p>
          <a:p>
            <a:pPr>
              <a:lnSpc>
                <a:spcPct val="80000"/>
              </a:lnSpc>
            </a:pPr>
            <a:r>
              <a:rPr lang="uk-UA" sz="2400" dirty="0" smtClean="0"/>
              <a:t>   </a:t>
            </a:r>
            <a:endParaRPr lang="ru-RU" sz="2800" dirty="0"/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tretch>
            <a:fillRect/>
          </a:stretch>
        </p:blipFill>
        <p:spPr>
          <a:xfrm>
            <a:off x="8572528" y="6357958"/>
            <a:ext cx="304800" cy="304800"/>
          </a:xfrm>
          <a:prstGeom prst="rect">
            <a:avLst/>
          </a:prstGeom>
        </p:spPr>
      </p:pic>
      <p:sp>
        <p:nvSpPr>
          <p:cNvPr id="5" name="Прямоугольник 4">
            <a:hlinkClick r:id="rId4" action="ppaction://hlinksldjump"/>
          </p:cNvPr>
          <p:cNvSpPr/>
          <p:nvPr/>
        </p:nvSpPr>
        <p:spPr bwMode="auto">
          <a:xfrm>
            <a:off x="7215206" y="6442502"/>
            <a:ext cx="1214446" cy="41549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</a:rPr>
              <a:t>Зміст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9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34" y="4643446"/>
            <a:ext cx="842968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 Від Кирило - </a:t>
            </a:r>
            <a:r>
              <a:rPr lang="uk-UA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Мефодіївського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братства веде </a:t>
            </a:r>
          </a:p>
          <a:p>
            <a:pPr algn="ctr">
              <a:spcBef>
                <a:spcPct val="0"/>
              </a:spcBef>
            </a:pP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свою історію весь новий український політичний рух».</a:t>
            </a:r>
          </a:p>
          <a:p>
            <a:pPr algn="r">
              <a:spcBef>
                <a:spcPct val="0"/>
              </a:spcBef>
            </a:pPr>
            <a:endParaRPr lang="uk-UA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>
              <a:spcBef>
                <a:spcPct val="0"/>
              </a:spcBef>
            </a:pP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Михайло Сергійович Грушевський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1857356" cy="18573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6"/>
          <a:srcRect r="1775"/>
          <a:stretch>
            <a:fillRect/>
          </a:stretch>
        </p:blipFill>
        <p:spPr bwMode="auto">
          <a:xfrm>
            <a:off x="1857356" y="0"/>
            <a:ext cx="1785950" cy="18573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7">
            <a:lum bright="-10000" contrast="10000"/>
          </a:blip>
          <a:srcRect r="5038"/>
          <a:stretch>
            <a:fillRect/>
          </a:stretch>
        </p:blipFill>
        <p:spPr bwMode="auto">
          <a:xfrm>
            <a:off x="3643306" y="0"/>
            <a:ext cx="1714512" cy="19288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8">
            <a:lum bright="-12000"/>
          </a:blip>
          <a:srcRect/>
          <a:stretch>
            <a:fillRect/>
          </a:stretch>
        </p:blipFill>
        <p:spPr bwMode="auto">
          <a:xfrm>
            <a:off x="5357818" y="0"/>
            <a:ext cx="1928825" cy="1928802"/>
          </a:xfrm>
          <a:prstGeom prst="rect">
            <a:avLst/>
          </a:prstGeom>
          <a:noFill/>
          <a:ln w="88900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9">
            <a:lum bright="-6000"/>
          </a:blip>
          <a:srcRect l="8818" r="10077"/>
          <a:stretch>
            <a:fillRect/>
          </a:stretch>
        </p:blipFill>
        <p:spPr bwMode="auto">
          <a:xfrm>
            <a:off x="7143768" y="0"/>
            <a:ext cx="2000232" cy="19288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10">
            <a:lum bright="-6000" contrast="2000"/>
          </a:blip>
          <a:srcRect r="3979"/>
          <a:stretch>
            <a:fillRect/>
          </a:stretch>
        </p:blipFill>
        <p:spPr bwMode="auto">
          <a:xfrm>
            <a:off x="1" y="1857364"/>
            <a:ext cx="1357289" cy="1857388"/>
          </a:xfrm>
          <a:prstGeom prst="rect">
            <a:avLst/>
          </a:prstGeom>
          <a:noFill/>
          <a:ln w="88900">
            <a:noFill/>
            <a:miter lim="800000"/>
            <a:headEnd/>
            <a:tailEnd/>
          </a:ln>
          <a:effectLst/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715271" y="1928802"/>
            <a:ext cx="1428729" cy="1857388"/>
          </a:xfrm>
          <a:prstGeom prst="rect">
            <a:avLst/>
          </a:prstGeom>
          <a:noFill/>
          <a:ln w="88900">
            <a:noFill/>
            <a:miter lim="800000"/>
            <a:headEnd/>
            <a:tailEnd/>
          </a:ln>
          <a:effectLst/>
        </p:spPr>
      </p:pic>
      <p:pic>
        <p:nvPicPr>
          <p:cNvPr id="1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2"/>
          <a:stretch>
            <a:fillRect/>
          </a:stretch>
        </p:blipFill>
        <p:spPr>
          <a:xfrm>
            <a:off x="883920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2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700566" cy="714356"/>
          </a:xfrm>
        </p:spPr>
        <p:txBody>
          <a:bodyPr/>
          <a:lstStyle/>
          <a:p>
            <a:pPr algn="l"/>
            <a:r>
              <a:rPr lang="uk-U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Зміст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428604"/>
            <a:ext cx="7929618" cy="6429396"/>
          </a:xfrm>
        </p:spPr>
        <p:txBody>
          <a:bodyPr vert="horz"/>
          <a:lstStyle/>
          <a:p>
            <a:pPr marL="514350" indent="-514350">
              <a:buFont typeface="+mj-lt"/>
              <a:buAutoNum type="arabicPeriod"/>
            </a:pPr>
            <a:r>
              <a:rPr lang="uk-UA" sz="2400" dirty="0" smtClean="0">
                <a:hlinkClick r:id="rId2" action="ppaction://hlinksldjump"/>
              </a:rPr>
              <a:t>Історія створення</a:t>
            </a:r>
            <a:endParaRPr lang="uk-UA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uk-UA" sz="2400" dirty="0" smtClean="0">
                <a:hlinkClick r:id="rId3" action="ppaction://hlinksldjump"/>
              </a:rPr>
              <a:t>Програмні положення братства</a:t>
            </a:r>
            <a:endParaRPr lang="uk-UA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uk-UA" sz="2400" dirty="0" smtClean="0">
                <a:hlinkClick r:id="rId4" action="ppaction://hlinksldjump"/>
              </a:rPr>
              <a:t>Члени братства</a:t>
            </a:r>
            <a:endParaRPr lang="uk-UA" sz="2400" dirty="0" smtClean="0"/>
          </a:p>
          <a:p>
            <a:pPr marL="914400" lvl="1" indent="-514350"/>
            <a:r>
              <a:rPr lang="uk-UA" sz="2000" dirty="0" smtClean="0"/>
              <a:t>Засновники</a:t>
            </a:r>
          </a:p>
          <a:p>
            <a:pPr>
              <a:buClr>
                <a:srgbClr val="003399"/>
              </a:buClr>
              <a:buFont typeface="Wingdings" pitchFamily="2" charset="2"/>
              <a:buChar char="Ø"/>
            </a:pPr>
            <a:r>
              <a:rPr lang="uk-UA" sz="1600" b="1" dirty="0" smtClean="0">
                <a:solidFill>
                  <a:schemeClr val="bg2"/>
                </a:solidFill>
                <a:hlinkClick r:id="rId4" action="ppaction://hlinksldjump"/>
              </a:rPr>
              <a:t>Микола Костомаров</a:t>
            </a:r>
            <a:endParaRPr lang="uk-UA" sz="1600" b="1" dirty="0" smtClean="0">
              <a:solidFill>
                <a:schemeClr val="bg2"/>
              </a:solidFill>
            </a:endParaRPr>
          </a:p>
          <a:p>
            <a:pPr>
              <a:buClr>
                <a:srgbClr val="003399"/>
              </a:buClr>
              <a:buFont typeface="Wingdings" pitchFamily="2" charset="2"/>
              <a:buChar char="Ø"/>
            </a:pPr>
            <a:r>
              <a:rPr lang="uk-UA" sz="1600" b="1" dirty="0" smtClean="0">
                <a:solidFill>
                  <a:schemeClr val="bg2"/>
                </a:solidFill>
              </a:rPr>
              <a:t> </a:t>
            </a:r>
            <a:r>
              <a:rPr lang="uk-UA" sz="1600" b="1" dirty="0" smtClean="0">
                <a:solidFill>
                  <a:schemeClr val="bg2"/>
                </a:solidFill>
                <a:hlinkClick r:id="rId5" action="ppaction://hlinksldjump"/>
              </a:rPr>
              <a:t>Василь </a:t>
            </a:r>
            <a:r>
              <a:rPr lang="uk-UA" sz="1600" b="1" dirty="0" err="1" smtClean="0">
                <a:solidFill>
                  <a:schemeClr val="bg2"/>
                </a:solidFill>
                <a:hlinkClick r:id="rId5" action="ppaction://hlinksldjump"/>
              </a:rPr>
              <a:t>Білозерський</a:t>
            </a:r>
            <a:endParaRPr lang="uk-UA" sz="1600" b="1" dirty="0" smtClean="0">
              <a:solidFill>
                <a:schemeClr val="bg2"/>
              </a:solidFill>
            </a:endParaRPr>
          </a:p>
          <a:p>
            <a:pPr>
              <a:buClr>
                <a:srgbClr val="003399"/>
              </a:buClr>
              <a:buFont typeface="Wingdings" pitchFamily="2" charset="2"/>
              <a:buChar char="Ø"/>
            </a:pPr>
            <a:r>
              <a:rPr lang="uk-UA" sz="1600" b="1" dirty="0" smtClean="0">
                <a:solidFill>
                  <a:schemeClr val="bg2"/>
                </a:solidFill>
                <a:hlinkClick r:id="rId6" action="ppaction://hlinksldjump"/>
              </a:rPr>
              <a:t> Микола Гулак</a:t>
            </a:r>
            <a:endParaRPr lang="uk-UA" sz="1600" b="1" dirty="0" smtClean="0">
              <a:solidFill>
                <a:schemeClr val="bg2"/>
              </a:solidFill>
            </a:endParaRPr>
          </a:p>
          <a:p>
            <a:pPr lvl="1">
              <a:buClr>
                <a:srgbClr val="003399"/>
              </a:buClr>
            </a:pPr>
            <a:r>
              <a:rPr lang="uk-UA" sz="2000" b="1" dirty="0" smtClean="0">
                <a:solidFill>
                  <a:schemeClr val="bg2"/>
                </a:solidFill>
              </a:rPr>
              <a:t>Члени</a:t>
            </a:r>
          </a:p>
          <a:p>
            <a:pPr>
              <a:buClr>
                <a:srgbClr val="003399"/>
              </a:buClr>
              <a:buFont typeface="Wingdings" pitchFamily="2" charset="2"/>
              <a:buChar char="Ø"/>
            </a:pPr>
            <a:r>
              <a:rPr lang="uk-UA" sz="1600" b="1" dirty="0" smtClean="0">
                <a:solidFill>
                  <a:schemeClr val="bg2"/>
                </a:solidFill>
                <a:hlinkClick r:id="rId6" action="ppaction://hlinksldjump"/>
              </a:rPr>
              <a:t>Пантелеймон Куліш</a:t>
            </a:r>
            <a:endParaRPr lang="uk-UA" sz="1600" b="1" dirty="0" smtClean="0">
              <a:solidFill>
                <a:schemeClr val="bg2"/>
              </a:solidFill>
            </a:endParaRPr>
          </a:p>
          <a:p>
            <a:pPr>
              <a:buClr>
                <a:srgbClr val="003399"/>
              </a:buClr>
              <a:buFont typeface="Wingdings" pitchFamily="2" charset="2"/>
              <a:buChar char="Ø"/>
            </a:pPr>
            <a:r>
              <a:rPr lang="uk-UA" sz="1600" b="1" dirty="0" smtClean="0">
                <a:solidFill>
                  <a:schemeClr val="bg2"/>
                </a:solidFill>
                <a:hlinkClick r:id="rId4" action="ppaction://hlinksldjump"/>
              </a:rPr>
              <a:t> Тарас Шевченко</a:t>
            </a:r>
            <a:endParaRPr lang="uk-UA" sz="1600" b="1" dirty="0" smtClean="0">
              <a:solidFill>
                <a:schemeClr val="bg2"/>
              </a:solidFill>
            </a:endParaRPr>
          </a:p>
          <a:p>
            <a:pPr>
              <a:buClr>
                <a:srgbClr val="003399"/>
              </a:buClr>
              <a:buFont typeface="Wingdings" pitchFamily="2" charset="2"/>
              <a:buChar char="Ø"/>
            </a:pPr>
            <a:r>
              <a:rPr lang="uk-UA" sz="1600" b="1" dirty="0" smtClean="0">
                <a:solidFill>
                  <a:schemeClr val="bg2"/>
                </a:solidFill>
                <a:hlinkClick r:id="rId5" action="ppaction://hlinksldjump"/>
              </a:rPr>
              <a:t> Опанас Маркович </a:t>
            </a:r>
            <a:r>
              <a:rPr lang="uk-UA" sz="1600" b="1" dirty="0" smtClean="0">
                <a:solidFill>
                  <a:schemeClr val="bg2"/>
                </a:solidFill>
              </a:rPr>
              <a:t>(Іван </a:t>
            </a:r>
            <a:r>
              <a:rPr lang="uk-UA" sz="1600" b="1" dirty="0" err="1" smtClean="0">
                <a:solidFill>
                  <a:schemeClr val="bg2"/>
                </a:solidFill>
              </a:rPr>
              <a:t>Посяда</a:t>
            </a:r>
            <a:r>
              <a:rPr lang="uk-UA" sz="1600" b="1" dirty="0" smtClean="0">
                <a:solidFill>
                  <a:schemeClr val="bg2"/>
                </a:solidFill>
              </a:rPr>
              <a:t>, Георгій </a:t>
            </a:r>
            <a:r>
              <a:rPr lang="uk-UA" sz="1600" b="1" dirty="0" err="1" smtClean="0">
                <a:solidFill>
                  <a:schemeClr val="bg2"/>
                </a:solidFill>
              </a:rPr>
              <a:t>Андрузький</a:t>
            </a:r>
            <a:r>
              <a:rPr lang="uk-UA" sz="1600" b="1" dirty="0" smtClean="0">
                <a:solidFill>
                  <a:schemeClr val="bg2"/>
                </a:solidFill>
              </a:rPr>
              <a:t>, Микола Савич. Олександр Навроцький, Олександр Тулуб, Дмитро Пильчиков)</a:t>
            </a:r>
          </a:p>
          <a:p>
            <a:pPr>
              <a:buClr>
                <a:srgbClr val="003399"/>
              </a:buClr>
              <a:buNone/>
            </a:pPr>
            <a:r>
              <a:rPr lang="uk-UA" sz="2400" b="1" dirty="0" smtClean="0">
                <a:solidFill>
                  <a:schemeClr val="bg2"/>
                </a:solidFill>
              </a:rPr>
              <a:t>4.</a:t>
            </a:r>
            <a:r>
              <a:rPr lang="ru-RU" sz="2400" dirty="0" smtClean="0"/>
              <a:t> </a:t>
            </a:r>
            <a:r>
              <a:rPr lang="ru-RU" sz="2400" dirty="0" err="1" smtClean="0">
                <a:hlinkClick r:id="rId7" action="ppaction://hlinksldjump"/>
              </a:rPr>
              <a:t>Розгром</a:t>
            </a:r>
            <a:r>
              <a:rPr lang="ru-RU" sz="2400" dirty="0" smtClean="0">
                <a:hlinkClick r:id="rId7" action="ppaction://hlinksldjump"/>
              </a:rPr>
              <a:t> </a:t>
            </a:r>
            <a:r>
              <a:rPr lang="ru-RU" sz="2400" dirty="0" err="1" smtClean="0">
                <a:hlinkClick r:id="rId7" action="ppaction://hlinksldjump"/>
              </a:rPr>
              <a:t>товариства</a:t>
            </a:r>
            <a:endParaRPr lang="ru-RU" sz="2400" dirty="0" smtClean="0"/>
          </a:p>
          <a:p>
            <a:pPr>
              <a:buClr>
                <a:srgbClr val="003399"/>
              </a:buClr>
              <a:buNone/>
            </a:pPr>
            <a:r>
              <a:rPr lang="uk-UA" sz="2400" b="1" dirty="0" smtClean="0">
                <a:solidFill>
                  <a:schemeClr val="bg2"/>
                </a:solidFill>
              </a:rPr>
              <a:t>5.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8" action="ppaction://hlinksldjump"/>
              </a:rPr>
              <a:t>Значення</a:t>
            </a:r>
            <a:endParaRPr lang="uk-UA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Clr>
                <a:srgbClr val="003399"/>
              </a:buClr>
              <a:buNone/>
            </a:pPr>
            <a:endParaRPr lang="uk-UA" sz="1600" b="1" dirty="0" smtClean="0">
              <a:solidFill>
                <a:schemeClr val="bg2"/>
              </a:solidFill>
            </a:endParaRPr>
          </a:p>
          <a:p>
            <a:pPr>
              <a:buClr>
                <a:srgbClr val="003399"/>
              </a:buClr>
              <a:buFont typeface="Wingdings" pitchFamily="2" charset="2"/>
              <a:buChar char="Ø"/>
            </a:pPr>
            <a:endParaRPr lang="uk-UA" sz="1600" b="1" dirty="0" smtClean="0">
              <a:solidFill>
                <a:schemeClr val="bg2"/>
              </a:solidFill>
            </a:endParaRPr>
          </a:p>
          <a:p>
            <a:pPr marL="514350" indent="-514350">
              <a:buFont typeface="+mj-lt"/>
              <a:buAutoNum type="arabicParenR"/>
            </a:pP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285852" y="0"/>
            <a:ext cx="7643866" cy="6858000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ІСТОРІЯ СТВОРЕННЯ</a:t>
            </a:r>
            <a:endParaRPr lang="ru-RU" dirty="0" smtClean="0"/>
          </a:p>
          <a:p>
            <a:r>
              <a:rPr lang="ru-RU" dirty="0" err="1" smtClean="0"/>
              <a:t>Ініціаторами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братства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засновниками</a:t>
            </a:r>
            <a:r>
              <a:rPr lang="ru-RU" dirty="0" smtClean="0"/>
              <a:t> </a:t>
            </a:r>
            <a:r>
              <a:rPr lang="ru-RU" dirty="0" err="1" smtClean="0"/>
              <a:t>виступили</a:t>
            </a:r>
            <a:r>
              <a:rPr lang="ru-RU" dirty="0" smtClean="0"/>
              <a:t> Василь </a:t>
            </a:r>
            <a:r>
              <a:rPr lang="ru-RU" dirty="0" err="1" smtClean="0"/>
              <a:t>Білозерський</a:t>
            </a:r>
            <a:r>
              <a:rPr lang="ru-RU" dirty="0" smtClean="0"/>
              <a:t>, </a:t>
            </a:r>
            <a:r>
              <a:rPr lang="ru-RU" dirty="0" err="1" smtClean="0"/>
              <a:t>Микола</a:t>
            </a:r>
            <a:r>
              <a:rPr lang="ru-RU" dirty="0" smtClean="0"/>
              <a:t> </a:t>
            </a:r>
            <a:r>
              <a:rPr lang="ru-RU" dirty="0" err="1" smtClean="0"/>
              <a:t>Гулак</a:t>
            </a:r>
            <a:r>
              <a:rPr lang="ru-RU" dirty="0" smtClean="0"/>
              <a:t>, </a:t>
            </a:r>
            <a:r>
              <a:rPr lang="ru-RU" dirty="0" err="1" smtClean="0"/>
              <a:t>Микола</a:t>
            </a:r>
            <a:r>
              <a:rPr lang="ru-RU" dirty="0" smtClean="0"/>
              <a:t> Костомаров, </a:t>
            </a:r>
            <a:r>
              <a:rPr lang="ru-RU" dirty="0" err="1" smtClean="0"/>
              <a:t>Пантелеймон</a:t>
            </a:r>
            <a:r>
              <a:rPr lang="ru-RU" dirty="0" smtClean="0"/>
              <a:t> </a:t>
            </a:r>
            <a:r>
              <a:rPr lang="ru-RU" dirty="0" err="1" smtClean="0"/>
              <a:t>Куліш</a:t>
            </a:r>
            <a:r>
              <a:rPr lang="ru-RU" dirty="0" smtClean="0"/>
              <a:t>, </a:t>
            </a:r>
            <a:r>
              <a:rPr lang="ru-RU" dirty="0" err="1" smtClean="0"/>
              <a:t>Опанас</a:t>
            </a:r>
            <a:r>
              <a:rPr lang="ru-RU" dirty="0" smtClean="0"/>
              <a:t> </a:t>
            </a:r>
            <a:r>
              <a:rPr lang="ru-RU" dirty="0" err="1" smtClean="0"/>
              <a:t>Маркевич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Організація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названа </a:t>
            </a:r>
            <a:r>
              <a:rPr lang="ru-RU" dirty="0" err="1" smtClean="0"/>
              <a:t>іменами</a:t>
            </a:r>
            <a:r>
              <a:rPr lang="ru-RU" dirty="0" smtClean="0"/>
              <a:t> </a:t>
            </a:r>
            <a:r>
              <a:rPr lang="ru-RU" dirty="0" err="1" smtClean="0"/>
              <a:t>відомих</a:t>
            </a:r>
            <a:r>
              <a:rPr lang="ru-RU" dirty="0" smtClean="0"/>
              <a:t> </a:t>
            </a:r>
            <a:r>
              <a:rPr lang="ru-RU" dirty="0" err="1" smtClean="0"/>
              <a:t>слов'янських</a:t>
            </a:r>
            <a:r>
              <a:rPr lang="ru-RU" dirty="0" smtClean="0"/>
              <a:t> </a:t>
            </a:r>
            <a:r>
              <a:rPr lang="ru-RU" dirty="0" err="1" smtClean="0"/>
              <a:t>просвітителів</a:t>
            </a:r>
            <a:r>
              <a:rPr lang="ru-RU" dirty="0" smtClean="0"/>
              <a:t> </a:t>
            </a:r>
            <a:r>
              <a:rPr lang="ru-RU" dirty="0" err="1" smtClean="0"/>
              <a:t>Кирила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Мефодія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Знаком братства став перстень 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написом</a:t>
            </a:r>
            <a:r>
              <a:rPr lang="ru-RU" dirty="0" smtClean="0"/>
              <a:t> «Св. </a:t>
            </a:r>
            <a:r>
              <a:rPr lang="ru-RU" dirty="0" err="1" smtClean="0"/>
              <a:t>Кирило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Мефодій</a:t>
            </a:r>
            <a:r>
              <a:rPr lang="ru-RU" dirty="0" smtClean="0"/>
              <a:t>, </a:t>
            </a:r>
            <a:r>
              <a:rPr lang="ru-RU" dirty="0" err="1" smtClean="0"/>
              <a:t>січень</a:t>
            </a:r>
            <a:r>
              <a:rPr lang="ru-RU" dirty="0" smtClean="0"/>
              <a:t> 1846»</a:t>
            </a:r>
          </a:p>
          <a:p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організаторів</a:t>
            </a:r>
            <a:r>
              <a:rPr lang="ru-RU" dirty="0" smtClean="0"/>
              <a:t>, до братства </a:t>
            </a:r>
            <a:r>
              <a:rPr lang="ru-RU" dirty="0" err="1" smtClean="0"/>
              <a:t>незабаром</a:t>
            </a:r>
            <a:r>
              <a:rPr lang="ru-RU" dirty="0" smtClean="0"/>
              <a:t> </a:t>
            </a:r>
            <a:r>
              <a:rPr lang="ru-RU" dirty="0" err="1" smtClean="0"/>
              <a:t>увійшли</a:t>
            </a:r>
            <a:r>
              <a:rPr lang="ru-RU" dirty="0" smtClean="0"/>
              <a:t>: </a:t>
            </a:r>
            <a:r>
              <a:rPr lang="ru-RU" dirty="0" err="1" smtClean="0"/>
              <a:t>Георгій</a:t>
            </a:r>
            <a:r>
              <a:rPr lang="ru-RU" dirty="0" smtClean="0"/>
              <a:t> </a:t>
            </a:r>
            <a:r>
              <a:rPr lang="ru-RU" dirty="0" err="1" smtClean="0"/>
              <a:t>Андрузький</a:t>
            </a:r>
            <a:r>
              <a:rPr lang="ru-RU" dirty="0" smtClean="0"/>
              <a:t>, </a:t>
            </a:r>
            <a:r>
              <a:rPr lang="ru-RU" dirty="0" err="1" smtClean="0"/>
              <a:t>Олександр</a:t>
            </a:r>
            <a:r>
              <a:rPr lang="ru-RU" dirty="0" smtClean="0"/>
              <a:t> </a:t>
            </a:r>
            <a:r>
              <a:rPr lang="ru-RU" dirty="0" err="1" smtClean="0"/>
              <a:t>Навроцький</a:t>
            </a:r>
            <a:r>
              <a:rPr lang="ru-RU" dirty="0" smtClean="0"/>
              <a:t>, </a:t>
            </a:r>
            <a:r>
              <a:rPr lang="ru-RU" dirty="0" err="1" smtClean="0"/>
              <a:t>Дмитро</a:t>
            </a:r>
            <a:r>
              <a:rPr lang="ru-RU" dirty="0" smtClean="0"/>
              <a:t> </a:t>
            </a:r>
            <a:r>
              <a:rPr lang="ru-RU" dirty="0" err="1" smtClean="0"/>
              <a:t>Пильчиков</a:t>
            </a:r>
            <a:r>
              <a:rPr lang="ru-RU" dirty="0" smtClean="0"/>
              <a:t>, </a:t>
            </a:r>
            <a:r>
              <a:rPr lang="ru-RU" dirty="0" err="1" smtClean="0"/>
              <a:t>Іван</a:t>
            </a:r>
            <a:r>
              <a:rPr lang="ru-RU" dirty="0" smtClean="0"/>
              <a:t> </a:t>
            </a:r>
            <a:r>
              <a:rPr lang="ru-RU" dirty="0" err="1" smtClean="0"/>
              <a:t>Посяда</a:t>
            </a:r>
            <a:r>
              <a:rPr lang="ru-RU" dirty="0" smtClean="0"/>
              <a:t>, </a:t>
            </a:r>
            <a:r>
              <a:rPr lang="ru-RU" dirty="0" err="1" smtClean="0"/>
              <a:t>Микола</a:t>
            </a:r>
            <a:r>
              <a:rPr lang="ru-RU" dirty="0" smtClean="0"/>
              <a:t> </a:t>
            </a:r>
            <a:r>
              <a:rPr lang="ru-RU" dirty="0" err="1" smtClean="0"/>
              <a:t>Савич,Олександр</a:t>
            </a:r>
            <a:r>
              <a:rPr lang="ru-RU" dirty="0" smtClean="0"/>
              <a:t> Тулуб.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квітні</a:t>
            </a:r>
            <a:r>
              <a:rPr lang="ru-RU" dirty="0" smtClean="0"/>
              <a:t> 1846 року до братства вступив Тарас Шевченко.</a:t>
            </a:r>
          </a:p>
          <a:p>
            <a:r>
              <a:rPr lang="ru-RU" dirty="0" err="1" smtClean="0"/>
              <a:t>Восени</a:t>
            </a:r>
            <a:r>
              <a:rPr lang="ru-RU" dirty="0" smtClean="0"/>
              <a:t> 1846 року </a:t>
            </a:r>
            <a:r>
              <a:rPr lang="ru-RU" dirty="0" err="1" smtClean="0"/>
              <a:t>загальна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членів</a:t>
            </a:r>
            <a:r>
              <a:rPr lang="ru-RU" dirty="0" smtClean="0"/>
              <a:t> братства, за </a:t>
            </a:r>
            <a:r>
              <a:rPr lang="ru-RU" dirty="0" err="1" smtClean="0"/>
              <a:t>даними</a:t>
            </a:r>
            <a:r>
              <a:rPr lang="ru-RU" dirty="0" smtClean="0"/>
              <a:t> </a:t>
            </a:r>
            <a:r>
              <a:rPr lang="ru-RU" dirty="0" err="1" smtClean="0"/>
              <a:t>слідства</a:t>
            </a:r>
            <a:r>
              <a:rPr lang="ru-RU" dirty="0" smtClean="0"/>
              <a:t>, становила 12 </a:t>
            </a:r>
            <a:r>
              <a:rPr lang="ru-RU" dirty="0" err="1" smtClean="0"/>
              <a:t>осіб</a:t>
            </a:r>
            <a:r>
              <a:rPr lang="ru-RU" dirty="0" smtClean="0"/>
              <a:t>. </a:t>
            </a:r>
            <a:r>
              <a:rPr lang="ru-RU" dirty="0" err="1" smtClean="0"/>
              <a:t>Кирило-Мефодіївське</a:t>
            </a:r>
            <a:r>
              <a:rPr lang="ru-RU" dirty="0" smtClean="0"/>
              <a:t> </a:t>
            </a:r>
            <a:r>
              <a:rPr lang="ru-RU" dirty="0" err="1" smtClean="0"/>
              <a:t>товариство</a:t>
            </a:r>
            <a:r>
              <a:rPr lang="ru-RU" dirty="0" smtClean="0"/>
              <a:t> (братство) </a:t>
            </a:r>
            <a:r>
              <a:rPr lang="ru-RU" dirty="0" err="1" smtClean="0"/>
              <a:t>виникло</a:t>
            </a:r>
            <a:r>
              <a:rPr lang="ru-RU" dirty="0" smtClean="0"/>
              <a:t> у </a:t>
            </a:r>
            <a:r>
              <a:rPr lang="ru-RU" dirty="0" err="1" smtClean="0"/>
              <a:t>Києві</a:t>
            </a:r>
            <a:r>
              <a:rPr lang="ru-RU" dirty="0" smtClean="0"/>
              <a:t> на початку </a:t>
            </a:r>
            <a:r>
              <a:rPr lang="ru-RU" dirty="0" err="1" smtClean="0"/>
              <a:t>січня</a:t>
            </a:r>
            <a:r>
              <a:rPr lang="ru-RU" dirty="0" smtClean="0"/>
              <a:t> 1846 р.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діяло</a:t>
            </a:r>
            <a:r>
              <a:rPr lang="ru-RU" dirty="0" smtClean="0"/>
              <a:t> до </a:t>
            </a:r>
            <a:r>
              <a:rPr lang="ru-RU" dirty="0" err="1" smtClean="0"/>
              <a:t>кінця</a:t>
            </a:r>
            <a:r>
              <a:rPr lang="ru-RU" dirty="0" smtClean="0"/>
              <a:t> </a:t>
            </a:r>
            <a:r>
              <a:rPr lang="ru-RU" dirty="0" err="1" smtClean="0"/>
              <a:t>березня</a:t>
            </a:r>
            <a:r>
              <a:rPr lang="ru-RU" dirty="0" smtClean="0"/>
              <a:t> 1847 </a:t>
            </a:r>
            <a:r>
              <a:rPr lang="ru-RU" dirty="0" err="1" smtClean="0"/>
              <a:t>р.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появою</a:t>
            </a:r>
            <a:r>
              <a:rPr lang="ru-RU" b="1" dirty="0" smtClean="0"/>
              <a:t> </a:t>
            </a:r>
            <a:r>
              <a:rPr lang="ru-RU" b="1" dirty="0" err="1" smtClean="0"/>
              <a:t>Кирило-Мефодіївського</a:t>
            </a:r>
            <a:r>
              <a:rPr lang="ru-RU" b="1" dirty="0" smtClean="0"/>
              <a:t> братства на арену </a:t>
            </a:r>
            <a:r>
              <a:rPr lang="ru-RU" b="1" dirty="0" err="1" smtClean="0"/>
              <a:t>політичної</a:t>
            </a:r>
            <a:r>
              <a:rPr lang="ru-RU" b="1" dirty="0" smtClean="0"/>
              <a:t> </a:t>
            </a:r>
            <a:r>
              <a:rPr lang="ru-RU" b="1" dirty="0" err="1" smtClean="0"/>
              <a:t>боротьби</a:t>
            </a:r>
            <a:r>
              <a:rPr lang="ru-RU" b="1" dirty="0" smtClean="0"/>
              <a:t> </a:t>
            </a:r>
            <a:r>
              <a:rPr lang="ru-RU" b="1" dirty="0" err="1" smtClean="0"/>
              <a:t>вийшла</a:t>
            </a:r>
            <a:r>
              <a:rPr lang="ru-RU" b="1" dirty="0" smtClean="0"/>
              <a:t> </a:t>
            </a:r>
            <a:r>
              <a:rPr lang="ru-RU" b="1" dirty="0" err="1" smtClean="0"/>
              <a:t>українська</a:t>
            </a:r>
            <a:r>
              <a:rPr lang="ru-RU" b="1" dirty="0" smtClean="0"/>
              <a:t> </a:t>
            </a:r>
            <a:r>
              <a:rPr lang="ru-RU" b="1" dirty="0" err="1" smtClean="0"/>
              <a:t>розночинна</a:t>
            </a:r>
            <a:r>
              <a:rPr lang="ru-RU" b="1" dirty="0" smtClean="0"/>
              <a:t> </a:t>
            </a:r>
            <a:r>
              <a:rPr lang="ru-RU" b="1" dirty="0" err="1" smtClean="0"/>
              <a:t>інтелегенція</a:t>
            </a:r>
            <a:r>
              <a:rPr lang="ru-RU" b="1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  <p:sp>
        <p:nvSpPr>
          <p:cNvPr id="4" name="Прямоугольник 3">
            <a:hlinkClick r:id="rId4" action="ppaction://hlinksldjump"/>
          </p:cNvPr>
          <p:cNvSpPr/>
          <p:nvPr/>
        </p:nvSpPr>
        <p:spPr bwMode="auto">
          <a:xfrm>
            <a:off x="1285852" y="6442502"/>
            <a:ext cx="1214446" cy="41549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</a:rPr>
              <a:t>Зміст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1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786314" cy="642918"/>
          </a:xfrm>
        </p:spPr>
        <p:txBody>
          <a:bodyPr/>
          <a:lstStyle/>
          <a:p>
            <a:pPr algn="l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ПРОГРАММА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571480"/>
            <a:ext cx="7858148" cy="6286520"/>
          </a:xfrm>
        </p:spPr>
        <p:txBody>
          <a:bodyPr/>
          <a:lstStyle/>
          <a:p>
            <a:r>
              <a:rPr lang="ru-RU" sz="2400" i="1" dirty="0" err="1" smtClean="0"/>
              <a:t>Кирило-Мефодіївське</a:t>
            </a:r>
            <a:r>
              <a:rPr lang="ru-RU" sz="2400" i="1" dirty="0" smtClean="0"/>
              <a:t> братство</a:t>
            </a:r>
            <a:r>
              <a:rPr lang="ru-RU" sz="2400" dirty="0" smtClean="0"/>
              <a:t> ставило </a:t>
            </a:r>
            <a:r>
              <a:rPr lang="ru-RU" sz="2400" dirty="0" err="1" smtClean="0"/>
              <a:t>своїм</a:t>
            </a:r>
            <a:r>
              <a:rPr lang="ru-RU" sz="2400" dirty="0" smtClean="0"/>
              <a:t> </a:t>
            </a:r>
            <a:r>
              <a:rPr lang="ru-RU" sz="2400" dirty="0" err="1" smtClean="0"/>
              <a:t>головним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завданням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побудову</a:t>
            </a:r>
            <a:r>
              <a:rPr lang="ru-RU" sz="2400" dirty="0" smtClean="0"/>
              <a:t> </a:t>
            </a:r>
            <a:r>
              <a:rPr lang="ru-RU" sz="2400" dirty="0" err="1" smtClean="0"/>
              <a:t>майбутнього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суспільства</a:t>
            </a:r>
            <a:r>
              <a:rPr lang="ru-RU" sz="2400" dirty="0" smtClean="0"/>
              <a:t> на засадах </a:t>
            </a:r>
            <a:r>
              <a:rPr lang="ru-RU" sz="2400" dirty="0" err="1" smtClean="0"/>
              <a:t>християнської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моралі</a:t>
            </a:r>
            <a:r>
              <a:rPr lang="ru-RU" sz="2400" dirty="0" smtClean="0"/>
              <a:t>, шляхом </a:t>
            </a:r>
            <a:r>
              <a:rPr lang="ru-RU" sz="2400" dirty="0" err="1" smtClean="0"/>
              <a:t>здійснення</a:t>
            </a:r>
            <a:r>
              <a:rPr lang="ru-RU" sz="2400" dirty="0" smtClean="0"/>
              <a:t> ряду реформ; </a:t>
            </a:r>
            <a:r>
              <a:rPr lang="ru-RU" sz="2400" dirty="0" err="1" smtClean="0"/>
              <a:t>створення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демократичної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федерації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слов'янських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народів</a:t>
            </a:r>
            <a:r>
              <a:rPr lang="ru-RU" sz="2400" dirty="0" smtClean="0"/>
              <a:t>, </a:t>
            </a:r>
            <a:r>
              <a:rPr lang="ru-RU" sz="2400" dirty="0" err="1" smtClean="0"/>
              <a:t>очолюваної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Україною</a:t>
            </a:r>
            <a:r>
              <a:rPr lang="ru-RU" sz="2400" dirty="0" smtClean="0"/>
              <a:t>, на принципах </a:t>
            </a:r>
            <a:r>
              <a:rPr lang="ru-RU" sz="2400" dirty="0" err="1" smtClean="0"/>
              <a:t>рівності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суверенності</a:t>
            </a:r>
            <a:r>
              <a:rPr lang="ru-RU" sz="2400" dirty="0" smtClean="0"/>
              <a:t>; </a:t>
            </a:r>
            <a:r>
              <a:rPr lang="ru-RU" sz="2400" dirty="0" err="1" smtClean="0"/>
              <a:t>знищення</a:t>
            </a:r>
            <a:r>
              <a:rPr lang="ru-RU" sz="2400" dirty="0" smtClean="0"/>
              <a:t> царизму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скасування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кріпосного</a:t>
            </a:r>
            <a:r>
              <a:rPr lang="ru-RU" sz="2400" dirty="0" smtClean="0"/>
              <a:t> права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станів</a:t>
            </a:r>
            <a:r>
              <a:rPr lang="ru-RU" sz="2400" dirty="0" smtClean="0"/>
              <a:t>; </a:t>
            </a:r>
            <a:r>
              <a:rPr lang="ru-RU" sz="2400" dirty="0" err="1" smtClean="0"/>
              <a:t>встановлення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демократичних</a:t>
            </a:r>
            <a:r>
              <a:rPr lang="ru-RU" sz="2400" dirty="0" smtClean="0"/>
              <a:t> прав </a:t>
            </a:r>
            <a:r>
              <a:rPr lang="ru-RU" sz="2400" dirty="0" err="1" smtClean="0"/>
              <a:t>і</a:t>
            </a:r>
            <a:r>
              <a:rPr lang="ru-RU" sz="2400" dirty="0" smtClean="0"/>
              <a:t> свобод для </a:t>
            </a:r>
            <a:r>
              <a:rPr lang="ru-RU" sz="2400" dirty="0" err="1" smtClean="0"/>
              <a:t>громадян</a:t>
            </a:r>
            <a:r>
              <a:rPr lang="ru-RU" sz="2400" dirty="0" smtClean="0"/>
              <a:t>; </a:t>
            </a:r>
            <a:r>
              <a:rPr lang="ru-RU" sz="2400" dirty="0" err="1" smtClean="0"/>
              <a:t>зрівняння</a:t>
            </a:r>
            <a:r>
              <a:rPr lang="ru-RU" sz="2400" dirty="0" smtClean="0"/>
              <a:t> у правах </a:t>
            </a:r>
            <a:r>
              <a:rPr lang="ru-RU" sz="2400" dirty="0" err="1" smtClean="0"/>
              <a:t>всіх</a:t>
            </a:r>
            <a:r>
              <a:rPr lang="ru-RU" sz="2400" dirty="0" smtClean="0"/>
              <a:t> </a:t>
            </a:r>
            <a:r>
              <a:rPr lang="ru-RU" sz="2400" dirty="0" err="1" smtClean="0"/>
              <a:t>слов'янських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народів</a:t>
            </a:r>
            <a:r>
              <a:rPr lang="ru-RU" sz="2400" dirty="0" smtClean="0"/>
              <a:t> </a:t>
            </a:r>
            <a:r>
              <a:rPr lang="ru-RU" sz="2400" dirty="0" err="1" smtClean="0"/>
              <a:t>щодо</a:t>
            </a:r>
            <a:r>
              <a:rPr lang="ru-RU" sz="2400" dirty="0" smtClean="0"/>
              <a:t> </a:t>
            </a:r>
            <a:r>
              <a:rPr lang="ru-RU" sz="2400" dirty="0" err="1" smtClean="0"/>
              <a:t>їх</a:t>
            </a:r>
            <a:r>
              <a:rPr lang="ru-RU" sz="2400" dirty="0" smtClean="0"/>
              <a:t> </a:t>
            </a:r>
            <a:r>
              <a:rPr lang="ru-RU" sz="2400" dirty="0" err="1" smtClean="0"/>
              <a:t>національної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мови</a:t>
            </a:r>
            <a:r>
              <a:rPr lang="ru-RU" sz="2400" dirty="0" smtClean="0"/>
              <a:t>, </a:t>
            </a:r>
            <a:r>
              <a:rPr lang="ru-RU" sz="2400" dirty="0" err="1" smtClean="0"/>
              <a:t>культури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освіти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uk-UA" sz="2400" dirty="0" smtClean="0">
                <a:solidFill>
                  <a:srgbClr val="0000FF"/>
                </a:solidFill>
              </a:rPr>
              <a:t>Серед першочергових конкретних заходів:</a:t>
            </a:r>
            <a:r>
              <a:rPr lang="uk-UA" sz="2400" dirty="0" smtClean="0"/>
              <a:t> </a:t>
            </a: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uk-UA" sz="2400" dirty="0" smtClean="0"/>
              <a:t>  скасування кріпацтва; </a:t>
            </a: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uk-UA" sz="2400" dirty="0" smtClean="0"/>
              <a:t>  ліквідація відмінностей між станами;</a:t>
            </a: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uk-UA" sz="2400" dirty="0" smtClean="0"/>
              <a:t>  доступність освіти.</a:t>
            </a:r>
            <a:endParaRPr lang="ru-RU" sz="2400" dirty="0" smtClean="0"/>
          </a:p>
          <a:p>
            <a:endParaRPr lang="ru-RU" sz="2400" dirty="0" smtClean="0"/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tretch>
            <a:fillRect/>
          </a:stretch>
        </p:blipFill>
        <p:spPr>
          <a:xfrm>
            <a:off x="8572528" y="6357958"/>
            <a:ext cx="304800" cy="304800"/>
          </a:xfrm>
          <a:prstGeom prst="rect">
            <a:avLst/>
          </a:prstGeom>
        </p:spPr>
      </p:pic>
      <p:sp>
        <p:nvSpPr>
          <p:cNvPr id="5" name="Прямоугольник 4">
            <a:hlinkClick r:id="rId4" action="ppaction://hlinksldjump"/>
          </p:cNvPr>
          <p:cNvSpPr/>
          <p:nvPr/>
        </p:nvSpPr>
        <p:spPr bwMode="auto">
          <a:xfrm>
            <a:off x="1428728" y="6442502"/>
            <a:ext cx="1214446" cy="41549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</a:rPr>
              <a:t>Зміст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0"/>
            <a:ext cx="7772400" cy="4114800"/>
          </a:xfrm>
        </p:spPr>
        <p:txBody>
          <a:bodyPr/>
          <a:lstStyle/>
          <a:p>
            <a:r>
              <a:rPr lang="ru-RU" sz="2400" dirty="0" smtClean="0"/>
              <a:t>Члени братства вели </a:t>
            </a:r>
            <a:r>
              <a:rPr lang="ru-RU" sz="2400" dirty="0" err="1" smtClean="0"/>
              <a:t>активну</a:t>
            </a:r>
            <a:r>
              <a:rPr lang="ru-RU" sz="2400" dirty="0" smtClean="0"/>
              <a:t> </a:t>
            </a:r>
            <a:r>
              <a:rPr lang="ru-RU" sz="2400" dirty="0" err="1" smtClean="0"/>
              <a:t>громадсько-політичну</a:t>
            </a:r>
            <a:r>
              <a:rPr lang="ru-RU" sz="2400" dirty="0" smtClean="0"/>
              <a:t> </a:t>
            </a:r>
            <a:r>
              <a:rPr lang="ru-RU" sz="2400" dirty="0" err="1" smtClean="0"/>
              <a:t>діяльність</a:t>
            </a:r>
            <a:r>
              <a:rPr lang="ru-RU" sz="2400" dirty="0" smtClean="0"/>
              <a:t>: вони </a:t>
            </a:r>
            <a:r>
              <a:rPr lang="ru-RU" sz="2400" dirty="0" err="1" smtClean="0"/>
              <a:t>поширювали</a:t>
            </a:r>
            <a:r>
              <a:rPr lang="ru-RU" sz="2400" dirty="0" smtClean="0"/>
              <a:t> </a:t>
            </a:r>
            <a:r>
              <a:rPr lang="ru-RU" sz="2400" dirty="0" err="1" smtClean="0"/>
              <a:t>ідеї</a:t>
            </a:r>
            <a:r>
              <a:rPr lang="ru-RU" sz="2400" dirty="0" smtClean="0"/>
              <a:t> братства через </a:t>
            </a:r>
            <a:r>
              <a:rPr lang="ru-RU" sz="2400" dirty="0" err="1" smtClean="0"/>
              <a:t>розповсюдження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програмних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документів</a:t>
            </a:r>
            <a:r>
              <a:rPr lang="ru-RU" sz="2400" dirty="0" smtClean="0"/>
              <a:t>, </a:t>
            </a:r>
            <a:r>
              <a:rPr lang="ru-RU" sz="2400" dirty="0" err="1" smtClean="0"/>
              <a:t>прокламацій</a:t>
            </a:r>
            <a:r>
              <a:rPr lang="ru-RU" sz="2400" dirty="0" smtClean="0"/>
              <a:t> («До </a:t>
            </a:r>
            <a:r>
              <a:rPr lang="ru-RU" sz="2400" dirty="0" err="1" smtClean="0"/>
              <a:t>братів-українців</a:t>
            </a:r>
            <a:r>
              <a:rPr lang="ru-RU" sz="2400" dirty="0" smtClean="0"/>
              <a:t>», «До </a:t>
            </a:r>
            <a:r>
              <a:rPr lang="ru-RU" sz="2400" dirty="0" err="1" smtClean="0"/>
              <a:t>братів-великоросів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поляків</a:t>
            </a:r>
            <a:r>
              <a:rPr lang="ru-RU" sz="2400" dirty="0" smtClean="0"/>
              <a:t>»), твори Тараса </a:t>
            </a:r>
            <a:r>
              <a:rPr lang="ru-RU" sz="2400" dirty="0" err="1" smtClean="0"/>
              <a:t>Шевченка</a:t>
            </a:r>
            <a:r>
              <a:rPr lang="ru-RU" sz="2400" dirty="0" smtClean="0"/>
              <a:t>; </a:t>
            </a:r>
            <a:r>
              <a:rPr lang="ru-RU" sz="2400" dirty="0" err="1" smtClean="0"/>
              <a:t>займалися</a:t>
            </a:r>
            <a:r>
              <a:rPr lang="ru-RU" sz="2400" dirty="0" smtClean="0"/>
              <a:t> </a:t>
            </a:r>
            <a:r>
              <a:rPr lang="ru-RU" sz="2400" dirty="0" err="1" smtClean="0"/>
              <a:t>науковою</a:t>
            </a:r>
            <a:r>
              <a:rPr lang="ru-RU" sz="2400" dirty="0" smtClean="0"/>
              <a:t> </a:t>
            </a:r>
            <a:r>
              <a:rPr lang="ru-RU" sz="2400" dirty="0" err="1" smtClean="0"/>
              <a:t>працею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виступали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лекціями</a:t>
            </a:r>
            <a:r>
              <a:rPr lang="ru-RU" sz="2400" dirty="0" smtClean="0"/>
              <a:t> в </a:t>
            </a:r>
            <a:r>
              <a:rPr lang="ru-RU" sz="2400" dirty="0" err="1" smtClean="0"/>
              <a:t>навчальних</a:t>
            </a:r>
            <a:r>
              <a:rPr lang="ru-RU" sz="2400" dirty="0" smtClean="0"/>
              <a:t> закладах </a:t>
            </a:r>
            <a:r>
              <a:rPr lang="ru-RU" sz="2400" dirty="0" err="1" smtClean="0"/>
              <a:t>Києва</a:t>
            </a:r>
            <a:r>
              <a:rPr lang="ru-RU" sz="2400" dirty="0" smtClean="0"/>
              <a:t>, в </a:t>
            </a:r>
            <a:r>
              <a:rPr lang="ru-RU" sz="2400" dirty="0" err="1" smtClean="0"/>
              <a:t>яких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проповідували</a:t>
            </a:r>
            <a:r>
              <a:rPr lang="ru-RU" sz="2400" dirty="0" smtClean="0"/>
              <a:t> </a:t>
            </a:r>
            <a:r>
              <a:rPr lang="ru-RU" sz="2400" dirty="0" err="1" smtClean="0"/>
              <a:t>свої</a:t>
            </a:r>
            <a:r>
              <a:rPr lang="ru-RU" sz="2400" dirty="0" smtClean="0"/>
              <a:t> погляди; </a:t>
            </a:r>
            <a:r>
              <a:rPr lang="ru-RU" sz="2400" dirty="0" err="1" smtClean="0"/>
              <a:t>піклувалися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розвиток</a:t>
            </a:r>
            <a:r>
              <a:rPr lang="ru-RU" sz="2400" dirty="0" smtClean="0"/>
              <a:t> </a:t>
            </a:r>
            <a:r>
              <a:rPr lang="ru-RU" sz="2400" dirty="0" err="1" smtClean="0"/>
              <a:t>народної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освіти</a:t>
            </a:r>
            <a:r>
              <a:rPr lang="ru-RU" sz="2400" dirty="0" smtClean="0"/>
              <a:t>, </a:t>
            </a:r>
            <a:r>
              <a:rPr lang="ru-RU" sz="2400" dirty="0" err="1" smtClean="0"/>
              <a:t>збирали</a:t>
            </a:r>
            <a:r>
              <a:rPr lang="ru-RU" sz="2400" dirty="0" smtClean="0"/>
              <a:t> </a:t>
            </a:r>
            <a:r>
              <a:rPr lang="ru-RU" sz="2400" dirty="0" err="1" smtClean="0"/>
              <a:t>кошти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відкриття</a:t>
            </a:r>
            <a:r>
              <a:rPr lang="ru-RU" sz="2400" dirty="0" smtClean="0"/>
              <a:t> </a:t>
            </a:r>
            <a:r>
              <a:rPr lang="ru-RU" sz="2400" dirty="0" err="1" smtClean="0"/>
              <a:t>народних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шкіл</a:t>
            </a:r>
            <a:r>
              <a:rPr lang="ru-RU" sz="2400" dirty="0" smtClean="0"/>
              <a:t>, </a:t>
            </a:r>
            <a:r>
              <a:rPr lang="ru-RU" sz="2400" dirty="0" err="1" smtClean="0"/>
              <a:t>написання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видання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нових</a:t>
            </a:r>
            <a:r>
              <a:rPr lang="ru-RU" sz="2400" dirty="0" smtClean="0"/>
              <a:t> книг (</a:t>
            </a:r>
            <a:r>
              <a:rPr lang="ru-RU" sz="2400" dirty="0" err="1" smtClean="0"/>
              <a:t>зокрема</a:t>
            </a:r>
            <a:r>
              <a:rPr lang="ru-RU" sz="2400" dirty="0" smtClean="0"/>
              <a:t>, </a:t>
            </a:r>
            <a:r>
              <a:rPr lang="ru-RU" sz="2400" dirty="0" err="1" smtClean="0"/>
              <a:t>Пантелеймон</a:t>
            </a:r>
            <a:r>
              <a:rPr lang="ru-RU" sz="2400" dirty="0" smtClean="0"/>
              <a:t> </a:t>
            </a:r>
            <a:r>
              <a:rPr lang="ru-RU" sz="2400" dirty="0" err="1" smtClean="0"/>
              <a:t>Куліш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підготував</a:t>
            </a:r>
            <a:r>
              <a:rPr lang="ru-RU" sz="2400" dirty="0" smtClean="0"/>
              <a:t> перший </a:t>
            </a:r>
            <a:r>
              <a:rPr lang="ru-RU" sz="2400" dirty="0" err="1" smtClean="0"/>
              <a:t>підручник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історії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 «</a:t>
            </a:r>
            <a:r>
              <a:rPr lang="ru-RU" sz="2400" dirty="0" err="1" smtClean="0"/>
              <a:t>Повість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український</a:t>
            </a:r>
            <a:r>
              <a:rPr lang="ru-RU" sz="2400" dirty="0" smtClean="0"/>
              <a:t> народ», </a:t>
            </a:r>
            <a:r>
              <a:rPr lang="ru-RU" sz="2400" dirty="0" err="1" smtClean="0"/>
              <a:t>виданий</a:t>
            </a:r>
            <a:r>
              <a:rPr lang="ru-RU" sz="2400" dirty="0" smtClean="0"/>
              <a:t> </a:t>
            </a:r>
            <a:r>
              <a:rPr lang="ru-RU" sz="2400" dirty="0" smtClean="0">
                <a:hlinkClick r:id="rId3" tooltip="1846"/>
              </a:rPr>
              <a:t>1846</a:t>
            </a:r>
            <a:r>
              <a:rPr lang="ru-RU" sz="2400" dirty="0" smtClean="0"/>
              <a:t>року, та </a:t>
            </a:r>
            <a:r>
              <a:rPr lang="ru-RU" sz="2400" dirty="0" err="1" smtClean="0"/>
              <a:t>ін</a:t>
            </a:r>
            <a:r>
              <a:rPr lang="ru-RU" sz="2400" dirty="0" smtClean="0"/>
              <a:t>.).</a:t>
            </a:r>
          </a:p>
          <a:p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/>
          <a:srcRect r="3354"/>
          <a:stretch>
            <a:fillRect/>
          </a:stretch>
        </p:blipFill>
        <p:spPr bwMode="auto">
          <a:xfrm rot="300000">
            <a:off x="6011043" y="4752001"/>
            <a:ext cx="2688107" cy="1992649"/>
          </a:xfrm>
          <a:prstGeom prst="rect">
            <a:avLst/>
          </a:prstGeom>
          <a:noFill/>
          <a:ln w="88900">
            <a:solidFill>
              <a:srgbClr val="003366"/>
            </a:solidFill>
            <a:miter lim="800000"/>
            <a:headEnd/>
            <a:tailEnd/>
          </a:ln>
          <a:effectLst/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8839200" y="6357958"/>
            <a:ext cx="304800" cy="304800"/>
          </a:xfrm>
          <a:prstGeom prst="rect">
            <a:avLst/>
          </a:prstGeom>
        </p:spPr>
      </p:pic>
      <p:sp>
        <p:nvSpPr>
          <p:cNvPr id="6" name="Прямоугольник 5">
            <a:hlinkClick r:id="rId6" action="ppaction://hlinksldjump"/>
          </p:cNvPr>
          <p:cNvSpPr/>
          <p:nvPr/>
        </p:nvSpPr>
        <p:spPr bwMode="auto">
          <a:xfrm>
            <a:off x="1357290" y="6442502"/>
            <a:ext cx="1214446" cy="41549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</a:rPr>
              <a:t>Зміст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5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Течії серед </a:t>
            </a:r>
            <a:r>
              <a:rPr lang="uk-UA" b="1" dirty="0" err="1" smtClean="0"/>
              <a:t>кирило</a:t>
            </a:r>
            <a:r>
              <a:rPr lang="uk-UA" b="1" dirty="0" smtClean="0"/>
              <a:t> - </a:t>
            </a:r>
            <a:r>
              <a:rPr lang="uk-UA" b="1" dirty="0" err="1" smtClean="0"/>
              <a:t>мефодіївців</a:t>
            </a:r>
            <a:endParaRPr lang="ru-RU" dirty="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 flipH="1">
            <a:off x="3428992" y="2285992"/>
            <a:ext cx="1300160" cy="6429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5786446" y="2285992"/>
            <a:ext cx="15113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785918" y="3000372"/>
            <a:ext cx="2663825" cy="1079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dirty="0" err="1"/>
              <a:t>Помірковано</a:t>
            </a:r>
            <a:r>
              <a:rPr lang="ru-RU" sz="2400" b="1" dirty="0"/>
              <a:t> - </a:t>
            </a:r>
            <a:r>
              <a:rPr lang="ru-RU" sz="2400" b="1" dirty="0" err="1"/>
              <a:t>ліберальна</a:t>
            </a:r>
            <a:endParaRPr lang="ru-RU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215074" y="2928934"/>
            <a:ext cx="2730500" cy="1081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/>
              <a:t>Радикальна</a:t>
            </a:r>
            <a:endParaRPr lang="ru-RU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643042" y="4429132"/>
            <a:ext cx="3240088" cy="1512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b="1" dirty="0">
                <a:solidFill>
                  <a:schemeClr val="tx2"/>
                </a:solidFill>
              </a:rPr>
              <a:t>М. Костомаров,</a:t>
            </a:r>
          </a:p>
          <a:p>
            <a:pPr algn="ctr"/>
            <a:r>
              <a:rPr lang="uk-UA" b="1" dirty="0">
                <a:solidFill>
                  <a:schemeClr val="tx2"/>
                </a:solidFill>
              </a:rPr>
              <a:t> М. Маркевич,</a:t>
            </a:r>
          </a:p>
          <a:p>
            <a:pPr algn="ctr"/>
            <a:r>
              <a:rPr lang="uk-UA" b="1" dirty="0">
                <a:solidFill>
                  <a:schemeClr val="tx2"/>
                </a:solidFill>
              </a:rPr>
              <a:t> П. Куліш, </a:t>
            </a:r>
          </a:p>
          <a:p>
            <a:pPr algn="ctr"/>
            <a:r>
              <a:rPr lang="uk-UA" b="1" dirty="0">
                <a:solidFill>
                  <a:schemeClr val="tx2"/>
                </a:solidFill>
              </a:rPr>
              <a:t>В. </a:t>
            </a:r>
            <a:r>
              <a:rPr lang="uk-UA" b="1" dirty="0" err="1">
                <a:solidFill>
                  <a:schemeClr val="tx2"/>
                </a:solidFill>
              </a:rPr>
              <a:t>Білозерський</a:t>
            </a:r>
            <a:endParaRPr lang="uk-UA" b="1" dirty="0">
              <a:solidFill>
                <a:schemeClr val="tx2"/>
              </a:solidFill>
            </a:endParaRPr>
          </a:p>
          <a:p>
            <a:pPr algn="ctr"/>
            <a:r>
              <a:rPr lang="uk-UA" b="1" dirty="0">
                <a:solidFill>
                  <a:schemeClr val="tx2"/>
                </a:solidFill>
              </a:rPr>
              <a:t> </a:t>
            </a:r>
            <a:r>
              <a:rPr lang="uk-UA" b="1" i="1" dirty="0">
                <a:solidFill>
                  <a:srgbClr val="FF3300"/>
                </a:solidFill>
              </a:rPr>
              <a:t>РЕФОРМИ</a:t>
            </a:r>
            <a:endParaRPr lang="ru-RU" b="1" i="1" dirty="0">
              <a:solidFill>
                <a:srgbClr val="FF3300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688013" y="4429132"/>
            <a:ext cx="3455987" cy="150019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b="1" dirty="0">
                <a:solidFill>
                  <a:schemeClr val="tx2"/>
                </a:solidFill>
              </a:rPr>
              <a:t>Т. Шевченко, О. Навроцький,</a:t>
            </a:r>
          </a:p>
          <a:p>
            <a:pPr algn="ctr"/>
            <a:r>
              <a:rPr lang="uk-UA" b="1" dirty="0">
                <a:solidFill>
                  <a:schemeClr val="tx2"/>
                </a:solidFill>
              </a:rPr>
              <a:t>М. Гулак, І. </a:t>
            </a:r>
            <a:r>
              <a:rPr lang="uk-UA" b="1" dirty="0" err="1">
                <a:solidFill>
                  <a:schemeClr val="tx2"/>
                </a:solidFill>
              </a:rPr>
              <a:t>Посяда</a:t>
            </a:r>
            <a:endParaRPr lang="uk-UA" b="1" dirty="0">
              <a:solidFill>
                <a:schemeClr val="tx2"/>
              </a:solidFill>
            </a:endParaRPr>
          </a:p>
          <a:p>
            <a:pPr algn="ctr"/>
            <a:r>
              <a:rPr lang="uk-UA" b="1" dirty="0">
                <a:solidFill>
                  <a:srgbClr val="FF3300"/>
                </a:solidFill>
              </a:rPr>
              <a:t>РЕВОЛЮЦІЙНИЙ</a:t>
            </a:r>
          </a:p>
          <a:p>
            <a:pPr algn="ctr"/>
            <a:r>
              <a:rPr lang="uk-UA" b="1" dirty="0">
                <a:solidFill>
                  <a:srgbClr val="FF3300"/>
                </a:solidFill>
              </a:rPr>
              <a:t> </a:t>
            </a:r>
            <a:r>
              <a:rPr lang="uk-UA" b="1" dirty="0" smtClean="0">
                <a:solidFill>
                  <a:srgbClr val="FF3300"/>
                </a:solidFill>
              </a:rPr>
              <a:t>ПЕРЕВОРО</a:t>
            </a:r>
            <a:endParaRPr lang="ru-RU" b="1" dirty="0">
              <a:solidFill>
                <a:srgbClr val="FF3300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2 течії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  <p:sp>
        <p:nvSpPr>
          <p:cNvPr id="13" name="Прямоугольник 12">
            <a:hlinkClick r:id="rId4" action="ppaction://hlinksldjump"/>
          </p:cNvPr>
          <p:cNvSpPr/>
          <p:nvPr/>
        </p:nvSpPr>
        <p:spPr bwMode="auto">
          <a:xfrm>
            <a:off x="1285852" y="6442502"/>
            <a:ext cx="1214446" cy="41549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</a:rPr>
              <a:t>Зміст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2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0"/>
            <a:ext cx="5072066" cy="2928934"/>
          </a:xfrm>
        </p:spPr>
        <p:txBody>
          <a:bodyPr/>
          <a:lstStyle/>
          <a:p>
            <a:r>
              <a:rPr lang="uk-U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ТАРАС ШЕВЧЕНКО </a:t>
            </a:r>
            <a:r>
              <a:rPr lang="uk-UA" sz="2400" dirty="0" smtClean="0"/>
              <a:t>1840 року цей учорашній кріпак видає свою першу невеличку збірку поезій і стає водночас найпомітнішою постаттю серед прогресивної української інтелігентської молоді 40-х років.</a:t>
            </a:r>
            <a:endParaRPr lang="ru-RU" sz="2400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3500438"/>
            <a:ext cx="492922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МИКОЛІ ІВАНОВИЧ КОСТОМАРОВ </a:t>
            </a:r>
            <a:r>
              <a:rPr lang="uk-UA" sz="2000" b="1" dirty="0" smtClean="0"/>
              <a:t>видатний український історик, письменник, педагог, етнограф, публіцист – таким він був на схилі літ, після арешту, тюремних казематів заслання в кінці свого довгого тяжкого життя. В молоді роки Костомаров викладач університету Св. Володимира у Києві, і був одним із засновників Кирило – </a:t>
            </a:r>
            <a:r>
              <a:rPr lang="uk-UA" sz="2000" b="1" dirty="0" err="1" smtClean="0"/>
              <a:t>Мефодіївського</a:t>
            </a:r>
            <a:r>
              <a:rPr lang="uk-UA" sz="2000" b="1" dirty="0" smtClean="0"/>
              <a:t> братства.</a:t>
            </a:r>
            <a:endParaRPr lang="ru-RU" sz="2000" b="1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88913"/>
            <a:ext cx="2447925" cy="2663825"/>
          </a:xfrm>
          <a:prstGeom prst="rect">
            <a:avLst/>
          </a:prstGeom>
          <a:noFill/>
          <a:ln w="88900">
            <a:solidFill>
              <a:srgbClr val="003366"/>
            </a:solidFill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2928934"/>
            <a:ext cx="2162175" cy="3219450"/>
          </a:xfrm>
          <a:prstGeom prst="rect">
            <a:avLst/>
          </a:prstGeom>
          <a:noFill/>
          <a:ln w="88900">
            <a:solidFill>
              <a:srgbClr val="003366"/>
            </a:solidFill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071670" y="3000372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(1814 — 1861)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00892" y="6286520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(1817 — 1885)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  <p:sp>
        <p:nvSpPr>
          <p:cNvPr id="10" name="Прямоугольник 9">
            <a:hlinkClick r:id="rId6" action="ppaction://hlinksldjump"/>
          </p:cNvPr>
          <p:cNvSpPr/>
          <p:nvPr/>
        </p:nvSpPr>
        <p:spPr bwMode="auto">
          <a:xfrm>
            <a:off x="6000760" y="6457890"/>
            <a:ext cx="785818" cy="4001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</a:rPr>
              <a:t>Зміст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06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14290"/>
            <a:ext cx="5500726" cy="2643206"/>
          </a:xfrm>
        </p:spPr>
        <p:txBody>
          <a:bodyPr/>
          <a:lstStyle/>
          <a:p>
            <a:r>
              <a:rPr lang="uk-U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ПАНТЕЛЕЙМОН КУЛІШ </a:t>
            </a:r>
            <a:r>
              <a:rPr lang="uk-UA" sz="2400" dirty="0" smtClean="0"/>
              <a:t>письменник історик, фольклорист,етнограф, критик і перекладач Крім літературно – художніх творів, Куліш надрукував першу навчальну книгу з української історії для дітей старшого шкільного віку.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43306" y="3441680"/>
            <a:ext cx="55006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МИКОЛА ГУЛАК </a:t>
            </a:r>
            <a:r>
              <a:rPr lang="uk-UA" sz="2400" dirty="0" smtClean="0"/>
              <a:t>царський чиновник, педагог і юрист. На квартирі М. Гулака найчастіше відбувалися зустрічі братчиків. Разом з М. Костомаровим був ініціатором введення особливої символіки – </a:t>
            </a:r>
            <a:r>
              <a:rPr lang="uk-UA" sz="2400" dirty="0" err="1" smtClean="0"/>
              <a:t>перстнів</a:t>
            </a:r>
            <a:r>
              <a:rPr lang="uk-UA" sz="2400" dirty="0" smtClean="0"/>
              <a:t> із написами: </a:t>
            </a:r>
            <a:r>
              <a:rPr lang="uk-UA" sz="2400" dirty="0" err="1" smtClean="0"/>
              <a:t>“Св</a:t>
            </a:r>
            <a:r>
              <a:rPr lang="uk-UA" sz="2400" dirty="0" smtClean="0"/>
              <a:t>. Кирило і </a:t>
            </a:r>
            <a:r>
              <a:rPr lang="uk-UA" sz="2400" dirty="0" err="1" smtClean="0"/>
              <a:t>Мефодій”</a:t>
            </a:r>
            <a:r>
              <a:rPr lang="uk-UA" sz="2400" dirty="0" smtClean="0"/>
              <a:t>, а також печатки з девізом:”І зрозумієте істину, і істина визволить </a:t>
            </a:r>
            <a:r>
              <a:rPr lang="uk-UA" sz="2400" dirty="0" err="1" smtClean="0"/>
              <a:t>вас”</a:t>
            </a:r>
            <a:endParaRPr lang="ru-RU" sz="2400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142852"/>
            <a:ext cx="1881188" cy="2592387"/>
          </a:xfrm>
          <a:prstGeom prst="rect">
            <a:avLst/>
          </a:prstGeom>
          <a:noFill/>
          <a:ln w="88900">
            <a:solidFill>
              <a:srgbClr val="003366"/>
            </a:solidFill>
            <a:miter lim="800000"/>
            <a:headEnd/>
            <a:tailEnd/>
          </a:ln>
          <a:effectLst/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4"/>
          <a:srcRect r="3979"/>
          <a:stretch>
            <a:fillRect/>
          </a:stretch>
        </p:blipFill>
        <p:spPr bwMode="auto">
          <a:xfrm>
            <a:off x="1476375" y="3500438"/>
            <a:ext cx="1952617" cy="2621321"/>
          </a:xfrm>
          <a:prstGeom prst="rect">
            <a:avLst/>
          </a:prstGeom>
          <a:noFill/>
          <a:ln w="88900">
            <a:solidFill>
              <a:srgbClr val="003366"/>
            </a:solidFill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7072330" y="2928934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(1819 — 1897)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43042" y="6215082"/>
            <a:ext cx="16430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dirty="0" smtClean="0">
                <a:solidFill>
                  <a:srgbClr val="FFFF99"/>
                </a:solidFill>
              </a:rPr>
              <a:t>(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1821 — 1899)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  <p:sp>
        <p:nvSpPr>
          <p:cNvPr id="10" name="Прямоугольник 9">
            <a:hlinkClick r:id="rId6" action="ppaction://hlinksldjump"/>
          </p:cNvPr>
          <p:cNvSpPr/>
          <p:nvPr/>
        </p:nvSpPr>
        <p:spPr bwMode="auto">
          <a:xfrm>
            <a:off x="6500826" y="6442502"/>
            <a:ext cx="1214446" cy="41549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</a:rPr>
              <a:t>Зміст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510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0"/>
            <a:ext cx="5429256" cy="2000240"/>
          </a:xfrm>
        </p:spPr>
        <p:txBody>
          <a:bodyPr/>
          <a:lstStyle/>
          <a:p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ВАСИЛЬ БІЛОЗЕРСЬКИЙ </a:t>
            </a:r>
            <a:r>
              <a:rPr lang="uk-UA" dirty="0" smtClean="0"/>
              <a:t>студент університету, один із фундаторів товариства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3857628"/>
            <a:ext cx="4572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ОПАНАС МАРКОВИЧ </a:t>
            </a:r>
            <a:r>
              <a:rPr lang="uk-UA" sz="2400" dirty="0" smtClean="0"/>
              <a:t>членом товариства теж став у студентські роки. У подальшому фольклорист, етнограф, чоловік відомої письменниці </a:t>
            </a:r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МАРКО ВОВЧОК.</a:t>
            </a:r>
            <a:endParaRPr lang="ru-RU" dirty="0">
              <a:solidFill>
                <a:srgbClr val="FFFF99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0"/>
            <a:ext cx="2159473" cy="2882897"/>
          </a:xfrm>
          <a:prstGeom prst="rect">
            <a:avLst/>
          </a:prstGeom>
          <a:noFill/>
          <a:ln w="88900">
            <a:solidFill>
              <a:srgbClr val="003366"/>
            </a:solidFill>
            <a:miter lim="800000"/>
            <a:headEnd/>
            <a:tailEnd/>
          </a:ln>
          <a:effectLst/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4">
            <a:lum bright="-12000"/>
          </a:blip>
          <a:srcRect/>
          <a:stretch>
            <a:fillRect/>
          </a:stretch>
        </p:blipFill>
        <p:spPr bwMode="auto">
          <a:xfrm>
            <a:off x="6429388" y="2643182"/>
            <a:ext cx="2262190" cy="3381974"/>
          </a:xfrm>
          <a:prstGeom prst="rect">
            <a:avLst/>
          </a:prstGeom>
          <a:noFill/>
          <a:ln w="88900">
            <a:solidFill>
              <a:srgbClr val="003366"/>
            </a:solidFill>
            <a:miter lim="800000"/>
            <a:headEnd/>
            <a:tailEnd/>
          </a:ln>
          <a:effectLst/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857356" y="3071810"/>
            <a:ext cx="159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(1825 — 1899)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715140" y="6215082"/>
            <a:ext cx="159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(1825 — 1899)</a:t>
            </a:r>
          </a:p>
        </p:txBody>
      </p:sp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  <p:sp>
        <p:nvSpPr>
          <p:cNvPr id="10" name="Прямоугольник 9">
            <a:hlinkClick r:id="rId6" action="ppaction://hlinksldjump"/>
          </p:cNvPr>
          <p:cNvSpPr/>
          <p:nvPr/>
        </p:nvSpPr>
        <p:spPr bwMode="auto">
          <a:xfrm>
            <a:off x="1357290" y="6442502"/>
            <a:ext cx="1214446" cy="41549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</a:rPr>
              <a:t>Зміст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02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01069077 2">
      <a:dk1>
        <a:srgbClr val="000000"/>
      </a:dk1>
      <a:lt1>
        <a:srgbClr val="E9E2B6"/>
      </a:lt1>
      <a:dk2>
        <a:srgbClr val="996600"/>
      </a:dk2>
      <a:lt2>
        <a:srgbClr val="786950"/>
      </a:lt2>
      <a:accent1>
        <a:srgbClr val="727DE0"/>
      </a:accent1>
      <a:accent2>
        <a:srgbClr val="D54F41"/>
      </a:accent2>
      <a:accent3>
        <a:srgbClr val="F2EED7"/>
      </a:accent3>
      <a:accent4>
        <a:srgbClr val="000000"/>
      </a:accent4>
      <a:accent5>
        <a:srgbClr val="BCBFED"/>
      </a:accent5>
      <a:accent6>
        <a:srgbClr val="C1473A"/>
      </a:accent6>
      <a:hlink>
        <a:srgbClr val="71AF96"/>
      </a:hlink>
      <a:folHlink>
        <a:srgbClr val="EAEAEA"/>
      </a:folHlink>
    </a:clrScheme>
    <a:fontScheme name="01069077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l-PL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l-PL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01069077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71AF96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69077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71AF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69077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69077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71AF96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69077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71AF96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69077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71AF96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</TotalTime>
  <Words>621</Words>
  <PresentationFormat>Экран (4:3)</PresentationFormat>
  <Paragraphs>85</Paragraphs>
  <Slides>12</Slides>
  <Notes>1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Тема1</vt:lpstr>
      <vt:lpstr>Кирило-Мефодіївське товариство</vt:lpstr>
      <vt:lpstr>Зміст</vt:lpstr>
      <vt:lpstr>Слайд 3</vt:lpstr>
      <vt:lpstr>ПРОГРАММА</vt:lpstr>
      <vt:lpstr>Слайд 5</vt:lpstr>
      <vt:lpstr>Течії серед кирило - мефодіївців</vt:lpstr>
      <vt:lpstr>Слайд 7</vt:lpstr>
      <vt:lpstr>Слайд 8</vt:lpstr>
      <vt:lpstr>Слайд 9</vt:lpstr>
      <vt:lpstr>Розправа царизму над членами товариства</vt:lpstr>
      <vt:lpstr>Значення Кирило-Мефодіївського товариства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Кирило-Мефодіївське товариство</dc:title>
  <cp:lastModifiedBy>Admin</cp:lastModifiedBy>
  <cp:revision>7</cp:revision>
  <dcterms:modified xsi:type="dcterms:W3CDTF">2013-10-18T05:12:18Z</dcterms:modified>
</cp:coreProperties>
</file>