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7" r:id="rId3"/>
    <p:sldId id="257" r:id="rId4"/>
    <p:sldId id="258" r:id="rId5"/>
    <p:sldId id="259" r:id="rId6"/>
    <p:sldId id="260" r:id="rId7"/>
    <p:sldId id="264" r:id="rId8"/>
    <p:sldId id="262" r:id="rId9"/>
    <p:sldId id="265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F0AA7-33E2-4473-BC20-E3D669D6C1BD}" type="datetimeFigureOut">
              <a:rPr lang="ru-RU" smtClean="0"/>
              <a:pPr/>
              <a:t>15.01.2015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1115757-4392-40A7-A5CE-7F9F0D7A33D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F0AA7-33E2-4473-BC20-E3D669D6C1BD}" type="datetimeFigureOut">
              <a:rPr lang="ru-RU" smtClean="0"/>
              <a:pPr/>
              <a:t>15.01.2015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15757-4392-40A7-A5CE-7F9F0D7A33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F0AA7-33E2-4473-BC20-E3D669D6C1BD}" type="datetimeFigureOut">
              <a:rPr lang="ru-RU" smtClean="0"/>
              <a:pPr/>
              <a:t>15.01.2015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15757-4392-40A7-A5CE-7F9F0D7A33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F0AA7-33E2-4473-BC20-E3D669D6C1BD}" type="datetimeFigureOut">
              <a:rPr lang="ru-RU" smtClean="0"/>
              <a:pPr/>
              <a:t>15.01.2015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15757-4392-40A7-A5CE-7F9F0D7A33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F0AA7-33E2-4473-BC20-E3D669D6C1BD}" type="datetimeFigureOut">
              <a:rPr lang="ru-RU" smtClean="0"/>
              <a:pPr/>
              <a:t>15.01.2015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15757-4392-40A7-A5CE-7F9F0D7A33D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F0AA7-33E2-4473-BC20-E3D669D6C1BD}" type="datetimeFigureOut">
              <a:rPr lang="ru-RU" smtClean="0"/>
              <a:pPr/>
              <a:t>15.01.2015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15757-4392-40A7-A5CE-7F9F0D7A33D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F0AA7-33E2-4473-BC20-E3D669D6C1BD}" type="datetimeFigureOut">
              <a:rPr lang="ru-RU" smtClean="0"/>
              <a:pPr/>
              <a:t>15.01.2015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15757-4392-40A7-A5CE-7F9F0D7A33D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F0AA7-33E2-4473-BC20-E3D669D6C1BD}" type="datetimeFigureOut">
              <a:rPr lang="ru-RU" smtClean="0"/>
              <a:pPr/>
              <a:t>15.01.2015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15757-4392-40A7-A5CE-7F9F0D7A33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F0AA7-33E2-4473-BC20-E3D669D6C1BD}" type="datetimeFigureOut">
              <a:rPr lang="ru-RU" smtClean="0"/>
              <a:pPr/>
              <a:t>15.01.2015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15757-4392-40A7-A5CE-7F9F0D7A33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F0AA7-33E2-4473-BC20-E3D669D6C1BD}" type="datetimeFigureOut">
              <a:rPr lang="ru-RU" smtClean="0"/>
              <a:pPr/>
              <a:t>15.01.2015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15757-4392-40A7-A5CE-7F9F0D7A33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F0AA7-33E2-4473-BC20-E3D669D6C1BD}" type="datetimeFigureOut">
              <a:rPr lang="ru-RU" smtClean="0"/>
              <a:pPr/>
              <a:t>15.01.2015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15757-4392-40A7-A5CE-7F9F0D7A33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DBBF0AA7-33E2-4473-BC20-E3D669D6C1BD}" type="datetimeFigureOut">
              <a:rPr lang="ru-RU" smtClean="0"/>
              <a:pPr/>
              <a:t>15.01.2015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A1115757-4392-40A7-A5CE-7F9F0D7A33D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fade/>
  </p:transition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7" Type="http://schemas.openxmlformats.org/officeDocument/2006/relationships/slide" Target="slide9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8.xml"/><Relationship Id="rId5" Type="http://schemas.openxmlformats.org/officeDocument/2006/relationships/slide" Target="slide7.xml"/><Relationship Id="rId4" Type="http://schemas.openxmlformats.org/officeDocument/2006/relationships/slide" Target="slide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-1467544"/>
            <a:ext cx="7772400" cy="4267200"/>
          </a:xfrm>
        </p:spPr>
        <p:txBody>
          <a:bodyPr/>
          <a:lstStyle/>
          <a:p>
            <a:r>
              <a:rPr lang="en-US" dirty="0"/>
              <a:t>JavaScript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47664" y="3645024"/>
            <a:ext cx="6400800" cy="1219200"/>
          </a:xfrm>
        </p:spPr>
        <p:txBody>
          <a:bodyPr/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Информационные технологии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406962524"/>
      </p:ext>
    </p:extLst>
  </p:cSld>
  <p:clrMapOvr>
    <a:masterClrMapping/>
  </p:clrMapOvr>
  <p:transition spd="slow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124744"/>
            <a:ext cx="8229600" cy="2088232"/>
          </a:xfrm>
        </p:spPr>
        <p:txBody>
          <a:bodyPr/>
          <a:lstStyle/>
          <a:p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Спасибо за внимание!!!</a:t>
            </a:r>
            <a:endParaRPr lang="ru-RU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04433898"/>
      </p:ext>
    </p:extLst>
  </p:cSld>
  <p:clrMapOvr>
    <a:masterClrMapping/>
  </p:clrMapOvr>
  <p:transition spd="slow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Содержание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 action="ppaction://hlinksldjump"/>
              </a:rPr>
              <a:t>JavaScript</a:t>
            </a:r>
            <a:endParaRPr lang="ru-RU" dirty="0" smtClean="0"/>
          </a:p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hlinkClick r:id="rId3" action="ppaction://hlinksldjump"/>
              </a:rPr>
              <a:t>История</a:t>
            </a:r>
            <a:endParaRPr lang="ru-RU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ru-RU" dirty="0">
                <a:hlinkClick r:id="rId4" action="ppaction://hlinksldjump"/>
              </a:rPr>
              <a:t>Возможности </a:t>
            </a:r>
            <a:r>
              <a:rPr lang="en-US" dirty="0" smtClean="0">
                <a:hlinkClick r:id="rId4" action="ppaction://hlinksldjump"/>
              </a:rPr>
              <a:t>JavaScript</a:t>
            </a:r>
            <a:endParaRPr lang="ru-RU" dirty="0" smtClean="0"/>
          </a:p>
          <a:p>
            <a:r>
              <a:rPr lang="ru-RU" dirty="0">
                <a:hlinkClick r:id="rId5" action="ppaction://hlinksldjump"/>
              </a:rPr>
              <a:t>Расположение </a:t>
            </a:r>
            <a:r>
              <a:rPr lang="en-US" dirty="0" smtClean="0">
                <a:hlinkClick r:id="rId5" action="ppaction://hlinksldjump"/>
              </a:rPr>
              <a:t>JavaScript</a:t>
            </a:r>
            <a:endParaRPr lang="ru-RU" dirty="0" smtClean="0"/>
          </a:p>
          <a:p>
            <a:r>
              <a:rPr lang="ru-RU" dirty="0">
                <a:solidFill>
                  <a:schemeClr val="bg2">
                    <a:lumMod val="10000"/>
                  </a:schemeClr>
                </a:solidFill>
                <a:hlinkClick r:id="rId6" action="ppaction://hlinksldjump"/>
              </a:rPr>
              <a:t>Область применения</a:t>
            </a:r>
            <a:endParaRPr lang="ru-RU" dirty="0" smtClean="0"/>
          </a:p>
          <a:p>
            <a:r>
              <a:rPr lang="ru-RU" dirty="0">
                <a:solidFill>
                  <a:schemeClr val="bg2">
                    <a:lumMod val="10000"/>
                  </a:schemeClr>
                </a:solidFill>
                <a:hlinkClick r:id="rId7" action="ppaction://hlinksldjump"/>
              </a:rPr>
              <a:t>Поддержка браузерами</a:t>
            </a:r>
            <a:endParaRPr lang="ru-RU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907398819"/>
      </p:ext>
    </p:extLst>
  </p:cSld>
  <p:clrMapOvr>
    <a:masterClrMapping/>
  </p:clrMapOvr>
  <p:transition spd="slow">
    <p:split dir="in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044624" y="-171400"/>
            <a:ext cx="8229600" cy="1600200"/>
          </a:xfrm>
        </p:spPr>
        <p:txBody>
          <a:bodyPr/>
          <a:lstStyle/>
          <a:p>
            <a:r>
              <a:rPr lang="en-US" dirty="0"/>
              <a:t>JavaScript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484784"/>
            <a:ext cx="8424936" cy="4608512"/>
          </a:xfrm>
        </p:spPr>
        <p:txBody>
          <a:bodyPr>
            <a:normAutofit lnSpcReduction="10000"/>
          </a:bodyPr>
          <a:lstStyle/>
          <a:p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Объектно-ориентированный скриптовый язык программирования.</a:t>
            </a:r>
          </a:p>
          <a:p>
            <a:endParaRPr lang="ru-RU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Является диалектом (вариация или расширение) языка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ECMAScript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.</a:t>
            </a:r>
          </a:p>
          <a:p>
            <a:endParaRPr lang="ru-RU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Обычно используется как встраиваемый язык для программного доступа к объектам приложений.</a:t>
            </a:r>
          </a:p>
          <a:p>
            <a:endParaRPr lang="ru-RU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Наиболее широкое применение находит в браузерах как язык сценариев для придания интерактивности веб-страницам.</a:t>
            </a:r>
          </a:p>
          <a:p>
            <a:endParaRPr lang="ru-RU" dirty="0"/>
          </a:p>
        </p:txBody>
      </p:sp>
      <p:sp>
        <p:nvSpPr>
          <p:cNvPr id="4" name="Овал 3">
            <a:hlinkClick r:id="rId2" action="ppaction://hlinksldjump"/>
          </p:cNvPr>
          <p:cNvSpPr/>
          <p:nvPr/>
        </p:nvSpPr>
        <p:spPr>
          <a:xfrm>
            <a:off x="611560" y="260648"/>
            <a:ext cx="288032" cy="288032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5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16145362"/>
      </p:ext>
    </p:extLst>
  </p:cSld>
  <p:clrMapOvr>
    <a:masterClrMapping/>
  </p:clrMapOvr>
  <p:transition spd="slow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-531440"/>
            <a:ext cx="8229600" cy="1600200"/>
          </a:xfrm>
        </p:spPr>
        <p:txBody>
          <a:bodyPr/>
          <a:lstStyle/>
          <a:p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История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340768"/>
            <a:ext cx="8363272" cy="49971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JavaScript 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</a:rPr>
              <a:t>разработан 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Netscape 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</a:rPr>
              <a:t>в 1995 году.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Изначально 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</a:rPr>
              <a:t>использовался для добавления практически бесполезных эффектов:</a:t>
            </a:r>
          </a:p>
          <a:p>
            <a:pPr lvl="1"/>
            <a:r>
              <a:rPr lang="ru-RU" dirty="0">
                <a:solidFill>
                  <a:schemeClr val="accent5">
                    <a:lumMod val="50000"/>
                  </a:schemeClr>
                </a:solidFill>
              </a:rPr>
              <a:t>счётчик, видимый при прокрутке страницы</a:t>
            </a:r>
          </a:p>
          <a:p>
            <a:pPr lvl="1"/>
            <a:r>
              <a:rPr lang="ru-RU" dirty="0">
                <a:solidFill>
                  <a:schemeClr val="accent5">
                    <a:lumMod val="50000"/>
                  </a:schemeClr>
                </a:solidFill>
              </a:rPr>
              <a:t>анимированная картинка, движущаяся за курсором 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мыши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Первоначально язык назывался </a:t>
            </a:r>
            <a:r>
              <a:rPr lang="ru-RU" dirty="0" err="1" smtClean="0">
                <a:solidFill>
                  <a:schemeClr val="accent5">
                    <a:lumMod val="50000"/>
                  </a:schemeClr>
                </a:solidFill>
              </a:rPr>
              <a:t>LiveScript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 и предназначался как для программирования на стороне клиента, так и для программирования на стороне сервера.</a:t>
            </a:r>
            <a:endParaRPr lang="ru-RU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4" name="Овал 3">
            <a:hlinkClick r:id="rId2" action="ppaction://hlinksldjump"/>
          </p:cNvPr>
          <p:cNvSpPr/>
          <p:nvPr/>
        </p:nvSpPr>
        <p:spPr>
          <a:xfrm>
            <a:off x="611560" y="260648"/>
            <a:ext cx="288032" cy="288032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5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5" name="Стрелка вправо 4">
            <a:hlinkClick r:id="rId3" action="ppaction://hlinksldjump"/>
          </p:cNvPr>
          <p:cNvSpPr/>
          <p:nvPr/>
        </p:nvSpPr>
        <p:spPr>
          <a:xfrm>
            <a:off x="8028384" y="4509120"/>
            <a:ext cx="648072" cy="216024"/>
          </a:xfrm>
          <a:prstGeom prst="rightArrow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95476580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86764" y="1484784"/>
            <a:ext cx="8229600" cy="496855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В 1996 году компания </a:t>
            </a:r>
            <a:r>
              <a:rPr lang="ru-RU" dirty="0" err="1">
                <a:solidFill>
                  <a:schemeClr val="tx2">
                    <a:lumMod val="50000"/>
                  </a:schemeClr>
                </a:solidFill>
              </a:rPr>
              <a:t>Microsoft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 выпустила аналог языка </a:t>
            </a:r>
            <a:r>
              <a:rPr lang="ru-RU" dirty="0" err="1">
                <a:solidFill>
                  <a:schemeClr val="tx2">
                    <a:lumMod val="50000"/>
                  </a:schemeClr>
                </a:solidFill>
              </a:rPr>
              <a:t>JavaScript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, названный </a:t>
            </a:r>
            <a:r>
              <a:rPr lang="ru-RU" dirty="0" err="1">
                <a:solidFill>
                  <a:schemeClr val="tx2">
                    <a:lumMod val="50000"/>
                  </a:schemeClr>
                </a:solidFill>
              </a:rPr>
              <a:t>JScript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.</a:t>
            </a:r>
          </a:p>
          <a:p>
            <a:pPr lvl="1"/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Первым браузером, поддерживающим эту реализацию был </a:t>
            </a:r>
            <a:r>
              <a:rPr lang="ru-RU" dirty="0" err="1">
                <a:solidFill>
                  <a:schemeClr val="tx2">
                    <a:lumMod val="50000"/>
                  </a:schemeClr>
                </a:solidFill>
              </a:rPr>
              <a:t>Internet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tx2">
                    <a:lumMod val="50000"/>
                  </a:schemeClr>
                </a:solidFill>
              </a:rPr>
              <a:t>Explorer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 3.0.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Стандартизированная 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версия имеет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название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ECMAScript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, описывается стандартом ECMA-262.</a:t>
            </a:r>
          </a:p>
          <a:p>
            <a:pPr lvl="1"/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Первой версии спецификации соответствовал </a:t>
            </a:r>
            <a:r>
              <a:rPr lang="ru-RU" dirty="0" err="1">
                <a:solidFill>
                  <a:schemeClr val="tx2">
                    <a:lumMod val="50000"/>
                  </a:schemeClr>
                </a:solidFill>
              </a:rPr>
              <a:t>JavaScript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 версии 1.1, а также языки </a:t>
            </a:r>
            <a:r>
              <a:rPr lang="ru-RU" dirty="0" err="1">
                <a:solidFill>
                  <a:schemeClr val="tx2">
                    <a:lumMod val="50000"/>
                  </a:schemeClr>
                </a:solidFill>
              </a:rPr>
              <a:t>JScript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 и </a:t>
            </a:r>
            <a:r>
              <a:rPr lang="ru-RU" dirty="0" err="1">
                <a:solidFill>
                  <a:schemeClr val="tx2">
                    <a:lumMod val="50000"/>
                  </a:schemeClr>
                </a:solidFill>
              </a:rPr>
              <a:t>ScriptEasy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.</a:t>
            </a:r>
          </a:p>
          <a:p>
            <a:endParaRPr lang="ru-RU" dirty="0"/>
          </a:p>
        </p:txBody>
      </p:sp>
      <p:sp>
        <p:nvSpPr>
          <p:cNvPr id="4" name="Овал 3">
            <a:hlinkClick r:id="rId2" action="ppaction://hlinksldjump"/>
          </p:cNvPr>
          <p:cNvSpPr/>
          <p:nvPr/>
        </p:nvSpPr>
        <p:spPr>
          <a:xfrm>
            <a:off x="611560" y="260648"/>
            <a:ext cx="288032" cy="288032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5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55044604"/>
      </p:ext>
    </p:extLst>
  </p:cSld>
  <p:clrMapOvr>
    <a:masterClrMapping/>
  </p:clrMapOvr>
  <p:transition spd="slow"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-459432"/>
            <a:ext cx="8229600" cy="1600200"/>
          </a:xfrm>
        </p:spPr>
        <p:txBody>
          <a:bodyPr/>
          <a:lstStyle/>
          <a:p>
            <a:r>
              <a:rPr lang="ru-RU" dirty="0"/>
              <a:t>Возможности </a:t>
            </a:r>
            <a:r>
              <a:rPr lang="en-US" dirty="0"/>
              <a:t>JavaScript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2776"/>
            <a:ext cx="8363272" cy="4713387"/>
          </a:xfrm>
        </p:spPr>
        <p:txBody>
          <a:bodyPr>
            <a:normAutofit/>
          </a:bodyPr>
          <a:lstStyle/>
          <a:p>
            <a:r>
              <a:rPr lang="ru-RU" dirty="0" err="1">
                <a:solidFill>
                  <a:schemeClr val="accent6">
                    <a:lumMod val="50000"/>
                  </a:schemeClr>
                </a:solidFill>
              </a:rPr>
              <a:t>JavaScript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 обладает рядом свойств объектно-ориентированного языка, но реализованное в языке </a:t>
            </a:r>
            <a:r>
              <a:rPr lang="ru-RU" dirty="0" err="1">
                <a:solidFill>
                  <a:schemeClr val="accent6">
                    <a:lumMod val="50000"/>
                  </a:schemeClr>
                </a:solidFill>
              </a:rPr>
              <a:t>прототипирование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 обуславливает отличия в работе с объектами по сравнению с традиционными объектно-ориентированными языками.</a:t>
            </a: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ru-RU" dirty="0" err="1">
                <a:solidFill>
                  <a:schemeClr val="accent6">
                    <a:lumMod val="50000"/>
                  </a:schemeClr>
                </a:solidFill>
              </a:rPr>
              <a:t>JavaScript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 имеет ряд свойств, присущих функциональным языкам — функции как объекты первого класса, объекты как списки, </a:t>
            </a:r>
            <a:r>
              <a:rPr lang="ru-RU" dirty="0" err="1">
                <a:solidFill>
                  <a:schemeClr val="accent6">
                    <a:lumMod val="50000"/>
                  </a:schemeClr>
                </a:solidFill>
              </a:rPr>
              <a:t>карринг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, анонимные функции, замыкания — что придаёт языку дополнительную 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гибкость.</a:t>
            </a: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Овал 3">
            <a:hlinkClick r:id="rId2" action="ppaction://hlinksldjump"/>
          </p:cNvPr>
          <p:cNvSpPr/>
          <p:nvPr/>
        </p:nvSpPr>
        <p:spPr>
          <a:xfrm>
            <a:off x="323528" y="119514"/>
            <a:ext cx="288032" cy="288032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5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13248478"/>
      </p:ext>
    </p:extLst>
  </p:cSld>
  <p:clrMapOvr>
    <a:masterClrMapping/>
  </p:clrMapOvr>
  <p:transition spd="slow">
    <p:strips dir="l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-315416"/>
            <a:ext cx="8229600" cy="1600200"/>
          </a:xfrm>
        </p:spPr>
        <p:txBody>
          <a:bodyPr/>
          <a:lstStyle/>
          <a:p>
            <a:r>
              <a:rPr lang="ru-RU" dirty="0" smtClean="0"/>
              <a:t>Расположение </a:t>
            </a:r>
            <a:r>
              <a:rPr lang="en-US" dirty="0" smtClean="0"/>
              <a:t>JavaScript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132856"/>
            <a:ext cx="8229600" cy="4525963"/>
          </a:xfrm>
        </p:spPr>
        <p:txBody>
          <a:bodyPr/>
          <a:lstStyle/>
          <a:p>
            <a:r>
              <a:rPr lang="ru-RU" sz="2800" dirty="0">
                <a:solidFill>
                  <a:schemeClr val="bg2">
                    <a:lumMod val="25000"/>
                  </a:schemeClr>
                </a:solidFill>
                <a:cs typeface="Andalus" panose="02020603050405020304" pitchFamily="18" charset="-78"/>
              </a:rPr>
              <a:t>Внутри страницы.</a:t>
            </a:r>
          </a:p>
          <a:p>
            <a:endParaRPr lang="en-US" sz="2800" dirty="0">
              <a:solidFill>
                <a:schemeClr val="bg2">
                  <a:lumMod val="25000"/>
                </a:schemeClr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  <a:cs typeface="Andalus" panose="02020603050405020304" pitchFamily="18" charset="-78"/>
              </a:rPr>
              <a:t>Внутри тега.</a:t>
            </a:r>
          </a:p>
          <a:p>
            <a:endParaRPr lang="en-US" sz="2800" dirty="0" smtClean="0">
              <a:solidFill>
                <a:schemeClr val="bg2">
                  <a:lumMod val="25000"/>
                </a:schemeClr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  <a:cs typeface="Andalus" panose="02020603050405020304" pitchFamily="18" charset="-78"/>
              </a:rPr>
              <a:t>Отдельно от разметки.</a:t>
            </a:r>
          </a:p>
          <a:p>
            <a:endParaRPr lang="en-US" sz="2800" dirty="0" smtClean="0">
              <a:solidFill>
                <a:schemeClr val="bg2">
                  <a:lumMod val="25000"/>
                </a:schemeClr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  <a:cs typeface="Andalus" panose="02020603050405020304" pitchFamily="18" charset="-78"/>
              </a:rPr>
              <a:t>В отдельном файле.</a:t>
            </a:r>
          </a:p>
          <a:p>
            <a:endParaRPr lang="ru-RU" dirty="0"/>
          </a:p>
        </p:txBody>
      </p:sp>
      <p:sp>
        <p:nvSpPr>
          <p:cNvPr id="4" name="Овал 3">
            <a:hlinkClick r:id="rId2" action="ppaction://hlinksldjump"/>
          </p:cNvPr>
          <p:cNvSpPr/>
          <p:nvPr/>
        </p:nvSpPr>
        <p:spPr>
          <a:xfrm>
            <a:off x="549718" y="116632"/>
            <a:ext cx="288032" cy="288032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5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98269011"/>
      </p:ext>
    </p:extLst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-459432"/>
            <a:ext cx="8229600" cy="1600200"/>
          </a:xfrm>
        </p:spPr>
        <p:txBody>
          <a:bodyPr/>
          <a:lstStyle/>
          <a:p>
            <a:r>
              <a:rPr lang="ru-RU" dirty="0">
                <a:solidFill>
                  <a:schemeClr val="bg2">
                    <a:lumMod val="10000"/>
                  </a:schemeClr>
                </a:solidFill>
              </a:rPr>
              <a:t>Область применения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r>
              <a:rPr lang="ru-RU" dirty="0" err="1">
                <a:solidFill>
                  <a:schemeClr val="bg2">
                    <a:lumMod val="10000"/>
                  </a:schemeClr>
                </a:solidFill>
              </a:rPr>
              <a:t>Виджеты</a:t>
            </a:r>
            <a:endParaRPr lang="ru-RU" dirty="0">
              <a:solidFill>
                <a:schemeClr val="bg2">
                  <a:lumMod val="10000"/>
                </a:schemeClr>
              </a:solidFill>
            </a:endParaRPr>
          </a:p>
          <a:p>
            <a:r>
              <a:rPr lang="ru-RU" dirty="0">
                <a:solidFill>
                  <a:schemeClr val="bg2">
                    <a:lumMod val="10000"/>
                  </a:schemeClr>
                </a:solidFill>
              </a:rPr>
              <a:t>Прикладное программное обеспечение</a:t>
            </a:r>
          </a:p>
          <a:p>
            <a:r>
              <a:rPr lang="ru-RU" dirty="0">
                <a:solidFill>
                  <a:schemeClr val="bg2">
                    <a:lumMod val="10000"/>
                  </a:schemeClr>
                </a:solidFill>
              </a:rPr>
              <a:t>Манипуляция объектами приложений</a:t>
            </a:r>
          </a:p>
          <a:p>
            <a:r>
              <a:rPr lang="ru-RU" dirty="0">
                <a:solidFill>
                  <a:schemeClr val="bg2">
                    <a:lumMod val="10000"/>
                  </a:schemeClr>
                </a:solidFill>
              </a:rPr>
              <a:t>Офисные приложения</a:t>
            </a:r>
          </a:p>
          <a:p>
            <a:pPr lvl="1"/>
            <a:r>
              <a:rPr lang="ru-RU" dirty="0" err="1">
                <a:solidFill>
                  <a:schemeClr val="bg2">
                    <a:lumMod val="10000"/>
                  </a:schemeClr>
                </a:solidFill>
              </a:rPr>
              <a:t>Microsoft</a:t>
            </a:r>
            <a:r>
              <a:rPr lang="ru-RU" dirty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dirty="0" err="1">
                <a:solidFill>
                  <a:schemeClr val="bg2">
                    <a:lumMod val="10000"/>
                  </a:schemeClr>
                </a:solidFill>
              </a:rPr>
              <a:t>Office</a:t>
            </a:r>
            <a:endParaRPr lang="ru-RU" dirty="0">
              <a:solidFill>
                <a:schemeClr val="bg2">
                  <a:lumMod val="10000"/>
                </a:schemeClr>
              </a:solidFill>
            </a:endParaRPr>
          </a:p>
          <a:p>
            <a:pPr lvl="1"/>
            <a:r>
              <a:rPr lang="ru-RU" dirty="0">
                <a:solidFill>
                  <a:schemeClr val="bg2">
                    <a:lumMod val="10000"/>
                  </a:schemeClr>
                </a:solidFill>
              </a:rPr>
              <a:t>OpenOffice.org</a:t>
            </a:r>
          </a:p>
          <a:p>
            <a:r>
              <a:rPr lang="ru-RU" dirty="0">
                <a:solidFill>
                  <a:schemeClr val="bg2">
                    <a:lumMod val="10000"/>
                  </a:schemeClr>
                </a:solidFill>
              </a:rPr>
              <a:t>Обучение информатике</a:t>
            </a:r>
          </a:p>
          <a:p>
            <a:endParaRPr lang="ru-RU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Веб-приложения</a:t>
            </a:r>
          </a:p>
          <a:p>
            <a:pPr lvl="1"/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AJAX</a:t>
            </a:r>
          </a:p>
          <a:p>
            <a:pPr lvl="1"/>
            <a:r>
              <a:rPr lang="ru-RU" dirty="0" err="1">
                <a:solidFill>
                  <a:schemeClr val="accent5">
                    <a:lumMod val="75000"/>
                  </a:schemeClr>
                </a:solidFill>
              </a:rPr>
              <a:t>Comet</a:t>
            </a:r>
            <a:endParaRPr lang="ru-RU" dirty="0">
              <a:solidFill>
                <a:schemeClr val="accent5">
                  <a:lumMod val="75000"/>
                </a:schemeClr>
              </a:solidFill>
            </a:endParaRPr>
          </a:p>
          <a:p>
            <a:pPr lvl="1"/>
            <a:r>
              <a:rPr lang="ru-RU" dirty="0" err="1">
                <a:solidFill>
                  <a:schemeClr val="accent5">
                    <a:lumMod val="75000"/>
                  </a:schemeClr>
                </a:solidFill>
              </a:rPr>
              <a:t>Браузерные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 операционные системы</a:t>
            </a:r>
          </a:p>
          <a:p>
            <a:r>
              <a:rPr lang="ru-RU" dirty="0" err="1">
                <a:solidFill>
                  <a:schemeClr val="accent5">
                    <a:lumMod val="75000"/>
                  </a:schemeClr>
                </a:solidFill>
              </a:rPr>
              <a:t>Букмарклеты</a:t>
            </a:r>
            <a:endParaRPr lang="ru-RU" dirty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Пользовательские скрипты в браузере</a:t>
            </a:r>
          </a:p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Серверные приложения</a:t>
            </a:r>
          </a:p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Мобильные приложения</a:t>
            </a:r>
          </a:p>
          <a:p>
            <a:endParaRPr lang="ru-RU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5" name="Овал 4">
            <a:hlinkClick r:id="rId2" action="ppaction://hlinksldjump"/>
          </p:cNvPr>
          <p:cNvSpPr/>
          <p:nvPr/>
        </p:nvSpPr>
        <p:spPr>
          <a:xfrm>
            <a:off x="530393" y="116632"/>
            <a:ext cx="288032" cy="288032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5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90621460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-531440"/>
            <a:ext cx="8229600" cy="1600200"/>
          </a:xfrm>
        </p:spPr>
        <p:txBody>
          <a:bodyPr/>
          <a:lstStyle/>
          <a:p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Поддержка браузерами</a:t>
            </a:r>
            <a:endParaRPr lang="ru-RU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00808"/>
            <a:ext cx="8291264" cy="4425355"/>
          </a:xfrm>
        </p:spPr>
        <p:txBody>
          <a:bodyPr/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На сегодняшний день поддержку </a:t>
            </a:r>
            <a:r>
              <a:rPr lang="ru-RU" dirty="0" err="1">
                <a:solidFill>
                  <a:schemeClr val="accent1">
                    <a:lumMod val="75000"/>
                  </a:schemeClr>
                </a:solidFill>
              </a:rPr>
              <a:t>JavaScript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 обеспечивают современные версии всех наиболее часто используемых браузеров.</a:t>
            </a:r>
          </a:p>
          <a:p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В </a:t>
            </a:r>
            <a:r>
              <a:rPr lang="ru-RU" dirty="0" err="1">
                <a:solidFill>
                  <a:schemeClr val="accent1">
                    <a:lumMod val="75000"/>
                  </a:schemeClr>
                </a:solidFill>
              </a:rPr>
              <a:t>Internet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1">
                    <a:lumMod val="75000"/>
                  </a:schemeClr>
                </a:solidFill>
              </a:rPr>
              <a:t>Explorer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ru-RU" dirty="0" err="1">
                <a:solidFill>
                  <a:schemeClr val="accent1">
                    <a:lumMod val="75000"/>
                  </a:schemeClr>
                </a:solidFill>
              </a:rPr>
              <a:t>Mozilla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1">
                    <a:lumMod val="75000"/>
                  </a:schemeClr>
                </a:solidFill>
              </a:rPr>
              <a:t>Firefox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ru-RU" dirty="0" err="1">
                <a:solidFill>
                  <a:schemeClr val="accent1">
                    <a:lumMod val="75000"/>
                  </a:schemeClr>
                </a:solidFill>
              </a:rPr>
              <a:t>Safari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ru-RU" dirty="0" err="1">
                <a:solidFill>
                  <a:schemeClr val="accent1">
                    <a:lumMod val="75000"/>
                  </a:schemeClr>
                </a:solidFill>
              </a:rPr>
              <a:t>Google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1">
                    <a:lumMod val="75000"/>
                  </a:schemeClr>
                </a:solidFill>
              </a:rPr>
              <a:t>Chrome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ru-RU" dirty="0" err="1">
                <a:solidFill>
                  <a:schemeClr val="accent1">
                    <a:lumMod val="75000"/>
                  </a:schemeClr>
                </a:solidFill>
              </a:rPr>
              <a:t>Opera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 имеется полная поддержка третьей редакции ECMA-262.</a:t>
            </a:r>
          </a:p>
          <a:p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В </a:t>
            </a:r>
            <a:r>
              <a:rPr lang="ru-RU" dirty="0" err="1">
                <a:solidFill>
                  <a:schemeClr val="accent1">
                    <a:lumMod val="75000"/>
                  </a:schemeClr>
                </a:solidFill>
              </a:rPr>
              <a:t>Mozilla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1">
                    <a:lumMod val="75000"/>
                  </a:schemeClr>
                </a:solidFill>
              </a:rPr>
              <a:t>Firefox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 предпринята попытка осуществления поддержки четвёртой редакции спецификации, а первым браузером, в котором появилась неполная поддержка спецификации 3.1, явился </a:t>
            </a:r>
            <a:r>
              <a:rPr lang="ru-RU" dirty="0" err="1">
                <a:solidFill>
                  <a:schemeClr val="accent1">
                    <a:lumMod val="75000"/>
                  </a:schemeClr>
                </a:solidFill>
              </a:rPr>
              <a:t>Internet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1">
                    <a:lumMod val="75000"/>
                  </a:schemeClr>
                </a:solidFill>
              </a:rPr>
              <a:t>Explorer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 8.</a:t>
            </a:r>
          </a:p>
          <a:p>
            <a:endParaRPr lang="ru-RU" dirty="0"/>
          </a:p>
        </p:txBody>
      </p:sp>
      <p:sp>
        <p:nvSpPr>
          <p:cNvPr id="4" name="Овал 3">
            <a:hlinkClick r:id="rId2" action="ppaction://hlinksldjump"/>
          </p:cNvPr>
          <p:cNvSpPr/>
          <p:nvPr/>
        </p:nvSpPr>
        <p:spPr>
          <a:xfrm>
            <a:off x="323528" y="260648"/>
            <a:ext cx="288032" cy="288032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5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89570088"/>
      </p:ext>
    </p:extLst>
  </p:cSld>
  <p:clrMapOvr>
    <a:masterClrMapping/>
  </p:clrMapOvr>
  <p:transition spd="slow"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4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0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51</TotalTime>
  <Words>329</Words>
  <Application>Microsoft Office PowerPoint</Application>
  <PresentationFormat>Экран (4:3)</PresentationFormat>
  <Paragraphs>60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Исполнительная</vt:lpstr>
      <vt:lpstr>JavaScript</vt:lpstr>
      <vt:lpstr>Содержание</vt:lpstr>
      <vt:lpstr>JavaScript</vt:lpstr>
      <vt:lpstr>История</vt:lpstr>
      <vt:lpstr>Слайд 5</vt:lpstr>
      <vt:lpstr>Возможности JavaScript</vt:lpstr>
      <vt:lpstr>Расположение JavaScript</vt:lpstr>
      <vt:lpstr>Область применения</vt:lpstr>
      <vt:lpstr>Поддержка браузерами</vt:lpstr>
      <vt:lpstr>Спасибо за внимание!!!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JavaScript</dc:title>
  <dc:creator>User</dc:creator>
  <cp:lastModifiedBy>Настя</cp:lastModifiedBy>
  <cp:revision>6</cp:revision>
  <dcterms:created xsi:type="dcterms:W3CDTF">2014-12-18T09:53:13Z</dcterms:created>
  <dcterms:modified xsi:type="dcterms:W3CDTF">2015-01-15T16:03:24Z</dcterms:modified>
</cp:coreProperties>
</file>