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73" r:id="rId4"/>
    <p:sldId id="272" r:id="rId5"/>
    <p:sldId id="271" r:id="rId6"/>
    <p:sldId id="260" r:id="rId7"/>
    <p:sldId id="274" r:id="rId8"/>
    <p:sldId id="261" r:id="rId9"/>
    <p:sldId id="276" r:id="rId10"/>
    <p:sldId id="262" r:id="rId11"/>
    <p:sldId id="275" r:id="rId12"/>
    <p:sldId id="263" r:id="rId13"/>
    <p:sldId id="278" r:id="rId14"/>
    <p:sldId id="279" r:id="rId15"/>
    <p:sldId id="264" r:id="rId16"/>
    <p:sldId id="266" r:id="rId17"/>
    <p:sldId id="280" r:id="rId18"/>
    <p:sldId id="265" r:id="rId19"/>
    <p:sldId id="26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9" autoAdjust="0"/>
    <p:restoredTop sz="94685" autoAdjust="0"/>
  </p:normalViewPr>
  <p:slideViewPr>
    <p:cSldViewPr>
      <p:cViewPr varScale="1">
        <p:scale>
          <a:sx n="62" d="100"/>
          <a:sy n="62" d="100"/>
        </p:scale>
        <p:origin x="-1518" y="-90"/>
      </p:cViewPr>
      <p:guideLst>
        <p:guide orient="horz" pos="2160"/>
        <p:guide pos="2880"/>
      </p:guideLst>
    </p:cSldViewPr>
  </p:slideViewPr>
  <p:outlineViewPr>
    <p:cViewPr>
      <p:scale>
        <a:sx n="33" d="100"/>
        <a:sy n="33" d="100"/>
      </p:scale>
      <p:origin x="54" y="146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C28AE-0903-4AF9-80C5-1CEE9874186A}" type="datetimeFigureOut">
              <a:rPr lang="ru-RU" smtClean="0"/>
              <a:t>17.04.2013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7A1EB-438C-4222-AAF0-D4448AFA13E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5D7A1EB-438C-4222-AAF0-D4448AFA13E1}"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8ADE487A-A2DC-4D25-A450-3602F2CC339B}" type="datetimeFigureOut">
              <a:rPr lang="ru-RU"/>
              <a:pPr>
                <a:defRPr/>
              </a:pPr>
              <a:t>17.04.2013</a:t>
            </a:fld>
            <a:endParaRPr lang="ru-RU"/>
          </a:p>
        </p:txBody>
      </p:sp>
      <p:sp>
        <p:nvSpPr>
          <p:cNvPr id="8" name="Номер слайда 15"/>
          <p:cNvSpPr>
            <a:spLocks noGrp="1"/>
          </p:cNvSpPr>
          <p:nvPr>
            <p:ph type="sldNum" sz="quarter" idx="11"/>
          </p:nvPr>
        </p:nvSpPr>
        <p:spPr/>
        <p:txBody>
          <a:bodyPr/>
          <a:lstStyle>
            <a:lvl1pPr>
              <a:defRPr/>
            </a:lvl1pPr>
          </a:lstStyle>
          <a:p>
            <a:pPr>
              <a:defRPr/>
            </a:pPr>
            <a:fld id="{13E288B4-ACC5-44C9-A591-EA6483BF25EA}"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19ED162-198F-4436-B715-6B54D167812C}" type="datetimeFigureOut">
              <a:rPr lang="ru-RU"/>
              <a:pPr>
                <a:defRPr/>
              </a:pPr>
              <a:t>17.04.2013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701358E-BAFB-4C59-A76C-55351AABB9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F28E76E-E7AE-46D3-8D1C-A95AAFB21B7D}" type="datetimeFigureOut">
              <a:rPr lang="ru-RU"/>
              <a:pPr>
                <a:defRPr/>
              </a:pPr>
              <a:t>17.04.2013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1C1C042-4448-4995-BA0C-D561EB4546D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E864FBC-B54F-4E6D-912C-AFF9F7779E97}" type="datetimeFigureOut">
              <a:rPr lang="ru-RU"/>
              <a:pPr>
                <a:defRPr/>
              </a:pPr>
              <a:t>17.04.2013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13A0C2A-3D60-4524-AAC7-2111AFC438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7D34B7-ECC0-497E-B5D4-FB93594ECC30}" type="datetimeFigureOut">
              <a:rPr lang="ru-RU"/>
              <a:pPr>
                <a:defRPr/>
              </a:pPr>
              <a:t>17.04.2013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1D3B75-7F7E-4130-A522-C1681E862BA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3DFA2CF0-7976-462B-9400-29DAC57D948C}" type="datetimeFigureOut">
              <a:rPr lang="ru-RU"/>
              <a:pPr>
                <a:defRPr/>
              </a:pPr>
              <a:t>17.04.2013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7D35DD2-05DF-4645-AEB5-5701EB7F1F9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DE8D41F9-BB9A-4BE9-818C-802FBD318D8E}"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5A7718A-0558-4170-A659-6B54396755AB}" type="datetimeFigureOut">
              <a:rPr lang="ru-RU"/>
              <a:pPr>
                <a:defRPr/>
              </a:pPr>
              <a:t>17.04.2013</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8A8707BB-999F-401D-89EC-4C279E4D6365}" type="datetimeFigureOut">
              <a:rPr lang="ru-RU"/>
              <a:pPr>
                <a:defRPr/>
              </a:pPr>
              <a:t>17.04.2013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0C8D587-3192-449B-83BC-6BA60D7CEC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D51993AF-DAAF-4556-B8D9-7CF6B38D2087}" type="datetimeFigureOut">
              <a:rPr lang="ru-RU"/>
              <a:pPr>
                <a:defRPr/>
              </a:pPr>
              <a:t>17.04.2013</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B30FE38-936C-4799-92A3-1C3E6841D8F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7650710F-8407-4092-BAB1-2EFBBBE0BD2A}" type="datetimeFigureOut">
              <a:rPr lang="ru-RU"/>
              <a:pPr>
                <a:defRPr/>
              </a:pPr>
              <a:t>17.04.2013</a:t>
            </a:fld>
            <a:endParaRPr lang="ru-RU"/>
          </a:p>
        </p:txBody>
      </p:sp>
      <p:sp>
        <p:nvSpPr>
          <p:cNvPr id="6" name="Номер слайда 8"/>
          <p:cNvSpPr>
            <a:spLocks noGrp="1"/>
          </p:cNvSpPr>
          <p:nvPr>
            <p:ph type="sldNum" sz="quarter" idx="11"/>
          </p:nvPr>
        </p:nvSpPr>
        <p:spPr/>
        <p:txBody>
          <a:bodyPr/>
          <a:lstStyle>
            <a:lvl1pPr>
              <a:defRPr/>
            </a:lvl1pPr>
          </a:lstStyle>
          <a:p>
            <a:pPr>
              <a:defRPr/>
            </a:pPr>
            <a:fld id="{8179B62F-092D-47C8-8BB1-59D5AE7785D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5806D47A-0055-4CCA-8E47-557171AE42C5}" type="datetimeFigureOut">
              <a:rPr lang="ru-RU"/>
              <a:pPr>
                <a:defRPr/>
              </a:pPr>
              <a:t>17.04.2013</a:t>
            </a:fld>
            <a:endParaRPr lang="ru-RU"/>
          </a:p>
        </p:txBody>
      </p:sp>
      <p:sp>
        <p:nvSpPr>
          <p:cNvPr id="6" name="Номер слайда 8"/>
          <p:cNvSpPr>
            <a:spLocks noGrp="1"/>
          </p:cNvSpPr>
          <p:nvPr>
            <p:ph type="sldNum" sz="quarter" idx="11"/>
          </p:nvPr>
        </p:nvSpPr>
        <p:spPr/>
        <p:txBody>
          <a:bodyPr/>
          <a:lstStyle>
            <a:lvl1pPr>
              <a:defRPr/>
            </a:lvl1pPr>
          </a:lstStyle>
          <a:p>
            <a:pPr>
              <a:defRPr/>
            </a:pPr>
            <a:fld id="{495E9BB3-F58C-440B-84FE-4EE73B519BA4}"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CF57C402-E702-408B-98A9-F11311CEA321}" type="datetimeFigureOut">
              <a:rPr lang="ru-RU"/>
              <a:pPr>
                <a:defRPr/>
              </a:pPr>
              <a:t>17.04.2013</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101A9CC8-A194-486D-89A5-A8986F5FF31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audio" Target="../media/audio4.wav"/><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jpe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14.png"/><Relationship Id="rId5" Type="http://schemas.openxmlformats.org/officeDocument/2006/relationships/image" Target="../media/image61.wmf"/><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audio" Target="../media/audio1.wav"/><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4.png"/><Relationship Id="rId5" Type="http://schemas.openxmlformats.org/officeDocument/2006/relationships/image" Target="../media/image29.wmf"/><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000240"/>
            <a:ext cx="8305800" cy="1981200"/>
          </a:xfrm>
        </p:spPr>
        <p:txBody>
          <a:bodyPr/>
          <a:lstStyle/>
          <a:p>
            <a:pPr fontAlgn="auto">
              <a:spcAft>
                <a:spcPts val="0"/>
              </a:spcAft>
              <a:defRPr/>
            </a:pPr>
            <a:r>
              <a:rPr lang="uk-UA" sz="6600" b="1" i="1" dirty="0" smtClean="0"/>
              <a:t>Тема.</a:t>
            </a:r>
            <a:r>
              <a:rPr lang="uk-UA" sz="6600" i="1" dirty="0" smtClean="0"/>
              <a:t> </a:t>
            </a:r>
            <a:r>
              <a:rPr lang="uk-UA" sz="6600" dirty="0" smtClean="0"/>
              <a:t>Корисні бактерії.</a:t>
            </a:r>
            <a:r>
              <a:rPr lang="ru-RU" sz="6600" dirty="0" smtClean="0"/>
              <a:t/>
            </a:r>
            <a:br>
              <a:rPr lang="ru-RU" sz="6600" dirty="0" smtClean="0"/>
            </a:br>
            <a:endParaRPr lang="ru-RU" sz="6600" dirty="0"/>
          </a:p>
        </p:txBody>
      </p:sp>
      <p:pic>
        <p:nvPicPr>
          <p:cNvPr id="13314" name="Рисунок 3" descr="e-coli.jpg"/>
          <p:cNvPicPr>
            <a:picLocks noChangeAspect="1"/>
          </p:cNvPicPr>
          <p:nvPr/>
        </p:nvPicPr>
        <p:blipFill>
          <a:blip r:embed="rId2"/>
          <a:srcRect/>
          <a:stretch>
            <a:fillRect/>
          </a:stretch>
        </p:blipFill>
        <p:spPr bwMode="auto">
          <a:xfrm>
            <a:off x="571472" y="3786190"/>
            <a:ext cx="3643313" cy="2578100"/>
          </a:xfrm>
          <a:prstGeom prst="rect">
            <a:avLst/>
          </a:prstGeom>
          <a:noFill/>
          <a:ln w="9525">
            <a:noFill/>
            <a:miter lim="800000"/>
            <a:headEnd/>
            <a:tailEnd/>
          </a:ln>
        </p:spPr>
      </p:pic>
      <p:grpSp>
        <p:nvGrpSpPr>
          <p:cNvPr id="13315" name="Group 153"/>
          <p:cNvGrpSpPr>
            <a:grpSpLocks/>
          </p:cNvGrpSpPr>
          <p:nvPr/>
        </p:nvGrpSpPr>
        <p:grpSpPr bwMode="auto">
          <a:xfrm>
            <a:off x="6357938" y="2571750"/>
            <a:ext cx="215900" cy="503238"/>
            <a:chOff x="2653" y="935"/>
            <a:chExt cx="363" cy="998"/>
          </a:xfrm>
        </p:grpSpPr>
        <p:sp>
          <p:nvSpPr>
            <p:cNvPr id="13358"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59"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60"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61"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62"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63"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6" name="Group 153"/>
          <p:cNvGrpSpPr>
            <a:grpSpLocks/>
          </p:cNvGrpSpPr>
          <p:nvPr/>
        </p:nvGrpSpPr>
        <p:grpSpPr bwMode="auto">
          <a:xfrm>
            <a:off x="7643813" y="2786063"/>
            <a:ext cx="215900" cy="503237"/>
            <a:chOff x="2653" y="935"/>
            <a:chExt cx="363" cy="998"/>
          </a:xfrm>
        </p:grpSpPr>
        <p:sp>
          <p:nvSpPr>
            <p:cNvPr id="13352"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53"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54"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55"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56"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57"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7" name="Group 153"/>
          <p:cNvGrpSpPr>
            <a:grpSpLocks/>
          </p:cNvGrpSpPr>
          <p:nvPr/>
        </p:nvGrpSpPr>
        <p:grpSpPr bwMode="auto">
          <a:xfrm>
            <a:off x="1143000" y="2857500"/>
            <a:ext cx="215900" cy="503238"/>
            <a:chOff x="2653" y="935"/>
            <a:chExt cx="363" cy="998"/>
          </a:xfrm>
        </p:grpSpPr>
        <p:sp>
          <p:nvSpPr>
            <p:cNvPr id="13346"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47"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48"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49"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50"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51"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8" name="Group 153"/>
          <p:cNvGrpSpPr>
            <a:grpSpLocks/>
          </p:cNvGrpSpPr>
          <p:nvPr/>
        </p:nvGrpSpPr>
        <p:grpSpPr bwMode="auto">
          <a:xfrm>
            <a:off x="7572375" y="1000125"/>
            <a:ext cx="215900" cy="503238"/>
            <a:chOff x="2653" y="935"/>
            <a:chExt cx="363" cy="998"/>
          </a:xfrm>
        </p:grpSpPr>
        <p:sp>
          <p:nvSpPr>
            <p:cNvPr id="13340"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41"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42"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43"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44"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45"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19" name="Group 153"/>
          <p:cNvGrpSpPr>
            <a:grpSpLocks/>
          </p:cNvGrpSpPr>
          <p:nvPr/>
        </p:nvGrpSpPr>
        <p:grpSpPr bwMode="auto">
          <a:xfrm>
            <a:off x="857250" y="1285875"/>
            <a:ext cx="215900" cy="503238"/>
            <a:chOff x="2653" y="935"/>
            <a:chExt cx="363" cy="998"/>
          </a:xfrm>
        </p:grpSpPr>
        <p:sp>
          <p:nvSpPr>
            <p:cNvPr id="13334"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35"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36"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37"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38"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39"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20" name="Group 153"/>
          <p:cNvGrpSpPr>
            <a:grpSpLocks/>
          </p:cNvGrpSpPr>
          <p:nvPr/>
        </p:nvGrpSpPr>
        <p:grpSpPr bwMode="auto">
          <a:xfrm>
            <a:off x="2571750" y="2643188"/>
            <a:ext cx="215900" cy="503237"/>
            <a:chOff x="2653" y="935"/>
            <a:chExt cx="363" cy="998"/>
          </a:xfrm>
        </p:grpSpPr>
        <p:sp>
          <p:nvSpPr>
            <p:cNvPr id="13328"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29"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30"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31"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32"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33"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3321" name="Group 153"/>
          <p:cNvGrpSpPr>
            <a:grpSpLocks/>
          </p:cNvGrpSpPr>
          <p:nvPr/>
        </p:nvGrpSpPr>
        <p:grpSpPr bwMode="auto">
          <a:xfrm>
            <a:off x="6357938" y="4071938"/>
            <a:ext cx="215900" cy="503237"/>
            <a:chOff x="2653" y="935"/>
            <a:chExt cx="363" cy="998"/>
          </a:xfrm>
        </p:grpSpPr>
        <p:sp>
          <p:nvSpPr>
            <p:cNvPr id="13322" name="AutoShape 1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3323" name="Line 1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3324" name="Line 1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3325" name="Line 1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3326" name="Line 1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3327" name="Line 1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53" name="TextBox 52"/>
          <p:cNvSpPr txBox="1"/>
          <p:nvPr/>
        </p:nvSpPr>
        <p:spPr>
          <a:xfrm>
            <a:off x="4857752" y="4071942"/>
            <a:ext cx="3929090" cy="1938992"/>
          </a:xfrm>
          <a:prstGeom prst="rect">
            <a:avLst/>
          </a:prstGeom>
          <a:noFill/>
        </p:spPr>
        <p:txBody>
          <a:bodyPr wrap="square" rtlCol="0">
            <a:spAutoFit/>
          </a:bodyPr>
          <a:lstStyle/>
          <a:p>
            <a:pPr algn="ctr"/>
            <a:r>
              <a:rPr lang="ru-RU" sz="2400" b="1" i="1" dirty="0" smtClean="0"/>
              <a:t>Робота учениц</a:t>
            </a:r>
            <a:r>
              <a:rPr lang="uk-UA" sz="2400" b="1" i="1" dirty="0" smtClean="0"/>
              <a:t>і 10 класу</a:t>
            </a:r>
          </a:p>
          <a:p>
            <a:pPr algn="ctr"/>
            <a:r>
              <a:rPr lang="uk-UA" sz="2400" b="1" i="1" dirty="0" err="1" smtClean="0"/>
              <a:t>Новопавлівської</a:t>
            </a:r>
            <a:r>
              <a:rPr lang="uk-UA" sz="2400" b="1" i="1" dirty="0" smtClean="0"/>
              <a:t> ЗОШ</a:t>
            </a:r>
          </a:p>
          <a:p>
            <a:pPr algn="ctr"/>
            <a:r>
              <a:rPr lang="uk-UA" sz="2400" b="1" i="1" dirty="0" err="1" smtClean="0"/>
              <a:t>Візняк</a:t>
            </a:r>
            <a:r>
              <a:rPr lang="uk-UA" sz="2400" b="1" i="1" dirty="0" smtClean="0"/>
              <a:t> Катерини</a:t>
            </a:r>
          </a:p>
          <a:p>
            <a:pPr algn="ctr"/>
            <a:r>
              <a:rPr lang="uk-UA" sz="2400" b="1" i="1" dirty="0" smtClean="0"/>
              <a:t>Вчитель: Бунчук Л. М.</a:t>
            </a:r>
            <a:endParaRPr lang="ru-RU"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Effect transition="in" filter="randombar(horizontal)">
                                      <p:cBhvr>
                                        <p:cTn id="12" dur="1000"/>
                                        <p:tgtEl>
                                          <p:spTgt spid="5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animEffect transition="in" filter="randombar(horizontal)">
                                      <p:cBhvr>
                                        <p:cTn id="15" dur="1000"/>
                                        <p:tgtEl>
                                          <p:spTgt spid="5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3">
                                            <p:txEl>
                                              <p:pRg st="2" end="2"/>
                                            </p:txEl>
                                          </p:spTgt>
                                        </p:tgtEl>
                                        <p:attrNameLst>
                                          <p:attrName>style.visibility</p:attrName>
                                        </p:attrNameLst>
                                      </p:cBhvr>
                                      <p:to>
                                        <p:strVal val="visible"/>
                                      </p:to>
                                    </p:set>
                                    <p:animEffect transition="in" filter="randombar(horizontal)">
                                      <p:cBhvr>
                                        <p:cTn id="18" dur="1000"/>
                                        <p:tgtEl>
                                          <p:spTgt spid="5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3">
                                            <p:txEl>
                                              <p:pRg st="3" end="3"/>
                                            </p:txEl>
                                          </p:spTgt>
                                        </p:tgtEl>
                                        <p:attrNameLst>
                                          <p:attrName>style.visibility</p:attrName>
                                        </p:attrNameLst>
                                      </p:cBhvr>
                                      <p:to>
                                        <p:strVal val="visible"/>
                                      </p:to>
                                    </p:set>
                                    <p:animEffect transition="in" filter="randombar(horizontal)">
                                      <p:cBhvr>
                                        <p:cTn id="21" dur="1000"/>
                                        <p:tgtEl>
                                          <p:spTgt spid="5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wedge">
                                      <p:cBhvr>
                                        <p:cTn id="26"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285750"/>
            <a:ext cx="8715375" cy="3143250"/>
          </a:xfrm>
        </p:spPr>
        <p:txBody>
          <a:bodyPr>
            <a:normAutofit fontScale="85000" lnSpcReduction="10000"/>
          </a:bodyPr>
          <a:lstStyle/>
          <a:p>
            <a:pPr marL="274320" indent="-274320" fontAlgn="auto">
              <a:spcAft>
                <a:spcPts val="0"/>
              </a:spcAft>
              <a:buFont typeface="Wingdings 2"/>
              <a:buChar char=""/>
              <a:defRPr/>
            </a:pPr>
            <a:r>
              <a:rPr lang="uk-UA" sz="2000" b="1" i="1" dirty="0" smtClean="0"/>
              <a:t>Симбіотичні бактерії</a:t>
            </a:r>
            <a:endParaRPr lang="ru-RU" sz="2000" dirty="0" smtClean="0"/>
          </a:p>
          <a:p>
            <a:pPr marL="274320" indent="-274320" fontAlgn="auto">
              <a:spcAft>
                <a:spcPts val="0"/>
              </a:spcAft>
              <a:buFont typeface="Wingdings 2"/>
              <a:buChar char=""/>
              <a:defRPr/>
            </a:pPr>
            <a:r>
              <a:rPr lang="uk-UA" sz="2000" dirty="0" smtClean="0"/>
              <a:t>Бактерії </a:t>
            </a:r>
            <a:r>
              <a:rPr lang="uk-UA" sz="2000" dirty="0" smtClean="0"/>
              <a:t>і тварини перебувають у взаємозв'язку через процес травлення. Травоїдні тварини харчуються переважно травою, основна маса якої складається з целюлози. Ссавці та інші тварини не можуть перетравлювати целюлозу, оскільки у них відсутні відповідні травні ферменти. Тут "на допомогу" приходять бактерії та найпростіші (організми, які складаються з однієї клітини, належать до тварин), які живуть у кишечнику. Харчуючись целюлозою, вони перетравлюють її, розкладають на більш прості речовини, здатні перетравлюватися травною системою травоїдних тварин. У кролів такі бактерії живуть у сліпій кишці й апендиксі, а у корів та овець — в частині шлунка — рубці. Непрямий стосунок ці бактерії мають до людини, бо вона вживає у їжу м'ясо травоїдних тварин.</a:t>
            </a:r>
            <a:endParaRPr lang="ru-RU" sz="2000" dirty="0" smtClean="0"/>
          </a:p>
          <a:p>
            <a:pPr marL="274320" indent="-274320" fontAlgn="auto">
              <a:spcAft>
                <a:spcPts val="0"/>
              </a:spcAft>
              <a:buFont typeface="Wingdings 2"/>
              <a:buChar char=""/>
              <a:defRPr/>
            </a:pPr>
            <a:endParaRPr lang="ru-RU" sz="2000" dirty="0"/>
          </a:p>
        </p:txBody>
      </p:sp>
      <p:pic>
        <p:nvPicPr>
          <p:cNvPr id="24578" name="Рисунок 3" descr="rat5.jpg"/>
          <p:cNvPicPr>
            <a:picLocks noChangeAspect="1"/>
          </p:cNvPicPr>
          <p:nvPr/>
        </p:nvPicPr>
        <p:blipFill>
          <a:blip r:embed="rId2"/>
          <a:srcRect/>
          <a:stretch>
            <a:fillRect/>
          </a:stretch>
        </p:blipFill>
        <p:spPr bwMode="auto">
          <a:xfrm>
            <a:off x="214282" y="2928934"/>
            <a:ext cx="2500312" cy="3338513"/>
          </a:xfrm>
          <a:prstGeom prst="rect">
            <a:avLst/>
          </a:prstGeom>
          <a:noFill/>
          <a:ln w="9525">
            <a:noFill/>
            <a:miter lim="800000"/>
            <a:headEnd/>
            <a:tailEnd/>
          </a:ln>
        </p:spPr>
      </p:pic>
      <p:pic>
        <p:nvPicPr>
          <p:cNvPr id="24579" name="Рисунок 5" descr="106.jpg"/>
          <p:cNvPicPr>
            <a:picLocks noChangeAspect="1"/>
          </p:cNvPicPr>
          <p:nvPr/>
        </p:nvPicPr>
        <p:blipFill>
          <a:blip r:embed="rId3"/>
          <a:srcRect/>
          <a:stretch>
            <a:fillRect/>
          </a:stretch>
        </p:blipFill>
        <p:spPr bwMode="auto">
          <a:xfrm>
            <a:off x="5214942" y="2928934"/>
            <a:ext cx="3714776" cy="2786082"/>
          </a:xfrm>
          <a:prstGeom prst="rect">
            <a:avLst/>
          </a:prstGeom>
          <a:noFill/>
          <a:ln w="9525">
            <a:noFill/>
            <a:miter lim="800000"/>
            <a:headEnd/>
            <a:tailEnd/>
          </a:ln>
        </p:spPr>
      </p:pic>
      <p:pic>
        <p:nvPicPr>
          <p:cNvPr id="24580" name="Рисунок 4" descr="12151101.jpg"/>
          <p:cNvPicPr>
            <a:picLocks noChangeAspect="1"/>
          </p:cNvPicPr>
          <p:nvPr/>
        </p:nvPicPr>
        <p:blipFill>
          <a:blip r:embed="rId4"/>
          <a:srcRect/>
          <a:stretch>
            <a:fillRect/>
          </a:stretch>
        </p:blipFill>
        <p:spPr bwMode="auto">
          <a:xfrm>
            <a:off x="2857488" y="3779837"/>
            <a:ext cx="2286000" cy="307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wipe(down)">
                                      <p:cBhvr>
                                        <p:cTn id="17" dur="290">
                                          <p:stCondLst>
                                            <p:cond delay="0"/>
                                          </p:stCondLst>
                                        </p:cTn>
                                        <p:tgtEl>
                                          <p:spTgt spid="24579"/>
                                        </p:tgtEl>
                                      </p:cBhvr>
                                    </p:animEffect>
                                    <p:anim calcmode="lin" valueType="num">
                                      <p:cBhvr>
                                        <p:cTn id="18" dur="911" tmFilter="0,0; 0.14,0.36; 0.43,0.73; 0.71,0.91; 1.0,1.0">
                                          <p:stCondLst>
                                            <p:cond delay="0"/>
                                          </p:stCondLst>
                                        </p:cTn>
                                        <p:tgtEl>
                                          <p:spTgt spid="24579"/>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24579"/>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24579"/>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24579"/>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24579"/>
                                        </p:tgtEl>
                                        <p:attrNameLst>
                                          <p:attrName>ppt_y</p:attrName>
                                        </p:attrNameLst>
                                      </p:cBhvr>
                                      <p:tavLst>
                                        <p:tav tm="0" fmla="#ppt_y-sin(pi*$)/81">
                                          <p:val>
                                            <p:fltVal val="0"/>
                                          </p:val>
                                        </p:tav>
                                        <p:tav tm="100000">
                                          <p:val>
                                            <p:fltVal val="1"/>
                                          </p:val>
                                        </p:tav>
                                      </p:tavLst>
                                    </p:anim>
                                    <p:animScale>
                                      <p:cBhvr>
                                        <p:cTn id="23" dur="13">
                                          <p:stCondLst>
                                            <p:cond delay="325"/>
                                          </p:stCondLst>
                                        </p:cTn>
                                        <p:tgtEl>
                                          <p:spTgt spid="24579"/>
                                        </p:tgtEl>
                                      </p:cBhvr>
                                      <p:to x="100000" y="60000"/>
                                    </p:animScale>
                                    <p:animScale>
                                      <p:cBhvr>
                                        <p:cTn id="24" dur="83" decel="50000">
                                          <p:stCondLst>
                                            <p:cond delay="338"/>
                                          </p:stCondLst>
                                        </p:cTn>
                                        <p:tgtEl>
                                          <p:spTgt spid="24579"/>
                                        </p:tgtEl>
                                      </p:cBhvr>
                                      <p:to x="100000" y="100000"/>
                                    </p:animScale>
                                    <p:animScale>
                                      <p:cBhvr>
                                        <p:cTn id="25" dur="13">
                                          <p:stCondLst>
                                            <p:cond delay="656"/>
                                          </p:stCondLst>
                                        </p:cTn>
                                        <p:tgtEl>
                                          <p:spTgt spid="24579"/>
                                        </p:tgtEl>
                                      </p:cBhvr>
                                      <p:to x="100000" y="80000"/>
                                    </p:animScale>
                                    <p:animScale>
                                      <p:cBhvr>
                                        <p:cTn id="26" dur="83" decel="50000">
                                          <p:stCondLst>
                                            <p:cond delay="669"/>
                                          </p:stCondLst>
                                        </p:cTn>
                                        <p:tgtEl>
                                          <p:spTgt spid="24579"/>
                                        </p:tgtEl>
                                      </p:cBhvr>
                                      <p:to x="100000" y="100000"/>
                                    </p:animScale>
                                    <p:animScale>
                                      <p:cBhvr>
                                        <p:cTn id="27" dur="13">
                                          <p:stCondLst>
                                            <p:cond delay="821"/>
                                          </p:stCondLst>
                                        </p:cTn>
                                        <p:tgtEl>
                                          <p:spTgt spid="24579"/>
                                        </p:tgtEl>
                                      </p:cBhvr>
                                      <p:to x="100000" y="90000"/>
                                    </p:animScale>
                                    <p:animScale>
                                      <p:cBhvr>
                                        <p:cTn id="28" dur="83" decel="50000">
                                          <p:stCondLst>
                                            <p:cond delay="834"/>
                                          </p:stCondLst>
                                        </p:cTn>
                                        <p:tgtEl>
                                          <p:spTgt spid="24579"/>
                                        </p:tgtEl>
                                      </p:cBhvr>
                                      <p:to x="100000" y="100000"/>
                                    </p:animScale>
                                    <p:animScale>
                                      <p:cBhvr>
                                        <p:cTn id="29" dur="13">
                                          <p:stCondLst>
                                            <p:cond delay="904"/>
                                          </p:stCondLst>
                                        </p:cTn>
                                        <p:tgtEl>
                                          <p:spTgt spid="24579"/>
                                        </p:tgtEl>
                                      </p:cBhvr>
                                      <p:to x="100000" y="95000"/>
                                    </p:animScale>
                                    <p:animScale>
                                      <p:cBhvr>
                                        <p:cTn id="30" dur="83" decel="50000">
                                          <p:stCondLst>
                                            <p:cond delay="917"/>
                                          </p:stCondLst>
                                        </p:cTn>
                                        <p:tgtEl>
                                          <p:spTgt spid="2457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Scale>
                                      <p:cBhvr>
                                        <p:cTn id="41" dur="2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2000" decel="50000" fill="hold">
                                          <p:stCondLst>
                                            <p:cond delay="0"/>
                                          </p:stCondLst>
                                        </p:cTn>
                                        <p:tgtEl>
                                          <p:spTgt spid="2">
                                            <p:txEl>
                                              <p:pRg st="1" end="1"/>
                                            </p:txEl>
                                          </p:spTgt>
                                        </p:tgtEl>
                                        <p:attrNameLst>
                                          <p:attrName>ppt_x</p:attrName>
                                          <p:attrName>ppt_y</p:attrName>
                                        </p:attrNameLst>
                                      </p:cBhvr>
                                    </p:animMotion>
                                    <p:animEffect transition="in" filter="fade">
                                      <p:cBhvr>
                                        <p:cTn id="4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olon_intestines"/>
          <p:cNvPicPr>
            <a:picLocks noChangeAspect="1" noChangeArrowheads="1"/>
          </p:cNvPicPr>
          <p:nvPr/>
        </p:nvPicPr>
        <p:blipFill>
          <a:blip r:embed="rId2"/>
          <a:srcRect/>
          <a:stretch>
            <a:fillRect/>
          </a:stretch>
        </p:blipFill>
        <p:spPr bwMode="auto">
          <a:xfrm>
            <a:off x="428596" y="2357430"/>
            <a:ext cx="4321175" cy="4044950"/>
          </a:xfrm>
          <a:prstGeom prst="rect">
            <a:avLst/>
          </a:prstGeom>
          <a:noFill/>
          <a:ln w="9525">
            <a:noFill/>
            <a:miter lim="800000"/>
            <a:headEnd/>
            <a:tailEnd/>
          </a:ln>
        </p:spPr>
      </p:pic>
      <p:pic>
        <p:nvPicPr>
          <p:cNvPr id="8" name="Рисунок 7" descr="profile1.jpg"/>
          <p:cNvPicPr>
            <a:picLocks noChangeAspect="1"/>
          </p:cNvPicPr>
          <p:nvPr/>
        </p:nvPicPr>
        <p:blipFill>
          <a:blip r:embed="rId3"/>
          <a:srcRect/>
          <a:stretch>
            <a:fillRect/>
          </a:stretch>
        </p:blipFill>
        <p:spPr bwMode="auto">
          <a:xfrm>
            <a:off x="3143240" y="2071678"/>
            <a:ext cx="3167063" cy="3281363"/>
          </a:xfrm>
          <a:prstGeom prst="rect">
            <a:avLst/>
          </a:prstGeom>
          <a:noFill/>
          <a:ln w="9525">
            <a:noFill/>
            <a:miter lim="800000"/>
            <a:headEnd/>
            <a:tailEnd/>
          </a:ln>
        </p:spPr>
      </p:pic>
      <p:pic>
        <p:nvPicPr>
          <p:cNvPr id="25603" name="Picture 4" descr="бактерии в пищеварении"/>
          <p:cNvPicPr>
            <a:picLocks noChangeAspect="1" noChangeArrowheads="1"/>
          </p:cNvPicPr>
          <p:nvPr/>
        </p:nvPicPr>
        <p:blipFill>
          <a:blip r:embed="rId4"/>
          <a:srcRect/>
          <a:stretch>
            <a:fillRect/>
          </a:stretch>
        </p:blipFill>
        <p:spPr bwMode="auto">
          <a:xfrm>
            <a:off x="4572000" y="4500570"/>
            <a:ext cx="2520950" cy="2143125"/>
          </a:xfrm>
          <a:prstGeom prst="rect">
            <a:avLst/>
          </a:prstGeom>
          <a:noFill/>
          <a:ln w="9525">
            <a:noFill/>
            <a:miter lim="800000"/>
            <a:headEnd/>
            <a:tailEnd/>
          </a:ln>
        </p:spPr>
      </p:pic>
      <p:pic>
        <p:nvPicPr>
          <p:cNvPr id="7" name="Рисунок 6" descr="002.jpg"/>
          <p:cNvPicPr>
            <a:picLocks noChangeAspect="1"/>
          </p:cNvPicPr>
          <p:nvPr/>
        </p:nvPicPr>
        <p:blipFill>
          <a:blip r:embed="rId5"/>
          <a:srcRect/>
          <a:stretch>
            <a:fillRect/>
          </a:stretch>
        </p:blipFill>
        <p:spPr bwMode="auto">
          <a:xfrm>
            <a:off x="6643702" y="4429132"/>
            <a:ext cx="2092325" cy="2038350"/>
          </a:xfrm>
          <a:prstGeom prst="rect">
            <a:avLst/>
          </a:prstGeom>
          <a:noFill/>
          <a:ln w="9525">
            <a:noFill/>
            <a:miter lim="800000"/>
            <a:headEnd/>
            <a:tailEnd/>
          </a:ln>
        </p:spPr>
      </p:pic>
      <p:pic>
        <p:nvPicPr>
          <p:cNvPr id="9" name="Рисунок 8" descr="image006.jpg"/>
          <p:cNvPicPr>
            <a:picLocks noChangeAspect="1"/>
          </p:cNvPicPr>
          <p:nvPr/>
        </p:nvPicPr>
        <p:blipFill>
          <a:blip r:embed="rId6"/>
          <a:srcRect/>
          <a:stretch>
            <a:fillRect/>
          </a:stretch>
        </p:blipFill>
        <p:spPr bwMode="auto">
          <a:xfrm>
            <a:off x="5000628" y="1857364"/>
            <a:ext cx="3609975" cy="3209925"/>
          </a:xfrm>
          <a:prstGeom prst="rect">
            <a:avLst/>
          </a:prstGeom>
          <a:noFill/>
          <a:ln w="9525">
            <a:noFill/>
            <a:miter lim="800000"/>
            <a:headEnd/>
            <a:tailEnd/>
          </a:ln>
        </p:spPr>
      </p:pic>
      <p:sp>
        <p:nvSpPr>
          <p:cNvPr id="25601" name="Содержимое 1"/>
          <p:cNvSpPr>
            <a:spLocks noGrp="1"/>
          </p:cNvSpPr>
          <p:nvPr>
            <p:ph idx="1"/>
          </p:nvPr>
        </p:nvSpPr>
        <p:spPr>
          <a:xfrm>
            <a:off x="428625" y="214313"/>
            <a:ext cx="8229600" cy="4572000"/>
          </a:xfrm>
        </p:spPr>
        <p:txBody>
          <a:bodyPr/>
          <a:lstStyle/>
          <a:p>
            <a:r>
              <a:rPr lang="uk-UA" sz="2000" dirty="0" smtClean="0"/>
              <a:t>Людини безпосередньо стосуються бактерії, які живуть у її кишечнику. Вони синтезують вітаміни групи В і вітамін К. Вітаміни групи В мають винятково важливе значення для людини, оскільки беруть участь у багатьох процесах обміну речовин, особливо впливаючи на її м'язову систему. Вітамін К регулює процес зсідання крові.</a:t>
            </a:r>
            <a:endParaRPr lang="ru-RU" sz="2000" dirty="0" smtClean="0"/>
          </a:p>
          <a:p>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randombar(horizontal)">
                                      <p:cBhvr>
                                        <p:cTn id="2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1"/>
          <p:cNvSpPr>
            <a:spLocks noGrp="1"/>
          </p:cNvSpPr>
          <p:nvPr>
            <p:ph idx="1"/>
          </p:nvPr>
        </p:nvSpPr>
        <p:spPr>
          <a:xfrm>
            <a:off x="357188" y="285750"/>
            <a:ext cx="8229600" cy="4572000"/>
          </a:xfrm>
        </p:spPr>
        <p:txBody>
          <a:bodyPr/>
          <a:lstStyle/>
          <a:p>
            <a:r>
              <a:rPr lang="uk-UA" sz="2000" b="1" i="1" smtClean="0"/>
              <a:t>Промислові процеси бродіння</a:t>
            </a:r>
            <a:endParaRPr lang="ru-RU" sz="2000" smtClean="0"/>
          </a:p>
          <a:p>
            <a:r>
              <a:rPr lang="uk-UA" sz="2000" smtClean="0"/>
              <a:t>Багато корисних органічних продуктів отримують у результаті бродіння. Так, якщо у розчин, що містить спирт, помістити бактерію Ацетобактер, то ця бактерія буде харчуватися спиртом й утворювати оцет. Тож якщо ви бачите на пляшці з оцтом напис "Оцет спиртовий", знайте, що він отриманий саме таким чином.</a:t>
            </a:r>
          </a:p>
          <a:p>
            <a:endParaRPr lang="ru-RU" sz="2000" smtClean="0"/>
          </a:p>
          <a:p>
            <a:r>
              <a:rPr lang="uk-UA" sz="2000" smtClean="0"/>
              <a:t>Зі скошеної трави, зеленої кукурудзи і </a:t>
            </a:r>
          </a:p>
          <a:p>
            <a:pPr>
              <a:buFont typeface="Wingdings 2" pitchFamily="18" charset="2"/>
              <a:buNone/>
            </a:pPr>
            <a:r>
              <a:rPr lang="uk-UA" sz="2000" smtClean="0"/>
              <a:t>    діяльності бактерій Ешеріція, Аеробактер </a:t>
            </a:r>
          </a:p>
          <a:p>
            <a:pPr>
              <a:buFont typeface="Wingdings 2" pitchFamily="18" charset="2"/>
              <a:buNone/>
            </a:pPr>
            <a:r>
              <a:rPr lang="uk-UA" sz="2000" smtClean="0"/>
              <a:t>    та анаеробних мікроорганізмів отримують</a:t>
            </a:r>
          </a:p>
          <a:p>
            <a:pPr>
              <a:buFont typeface="Wingdings 2" pitchFamily="18" charset="2"/>
              <a:buNone/>
            </a:pPr>
            <a:r>
              <a:rPr lang="uk-UA" sz="2000" smtClean="0"/>
              <a:t>    силос, яким харчується велика рогата худоба.  </a:t>
            </a:r>
            <a:endParaRPr lang="ru-RU" sz="2000" smtClean="0"/>
          </a:p>
          <a:p>
            <a:endParaRPr lang="ru-RU" sz="2000" smtClean="0"/>
          </a:p>
        </p:txBody>
      </p:sp>
      <p:pic>
        <p:nvPicPr>
          <p:cNvPr id="26626" name="Рисунок 3" descr="351.jpg"/>
          <p:cNvPicPr>
            <a:picLocks noChangeAspect="1"/>
          </p:cNvPicPr>
          <p:nvPr/>
        </p:nvPicPr>
        <p:blipFill>
          <a:blip r:embed="rId2"/>
          <a:srcRect/>
          <a:stretch>
            <a:fillRect/>
          </a:stretch>
        </p:blipFill>
        <p:spPr bwMode="auto">
          <a:xfrm>
            <a:off x="6943725" y="3429000"/>
            <a:ext cx="2200275" cy="3146425"/>
          </a:xfrm>
          <a:prstGeom prst="rect">
            <a:avLst/>
          </a:prstGeom>
          <a:noFill/>
          <a:ln w="9525">
            <a:noFill/>
            <a:miter lim="800000"/>
            <a:headEnd/>
            <a:tailEnd/>
          </a:ln>
        </p:spPr>
      </p:pic>
      <p:pic>
        <p:nvPicPr>
          <p:cNvPr id="5" name="Рисунок 4" descr="1402437014_1192542033.jpg"/>
          <p:cNvPicPr>
            <a:picLocks noChangeAspect="1"/>
          </p:cNvPicPr>
          <p:nvPr/>
        </p:nvPicPr>
        <p:blipFill>
          <a:blip r:embed="rId3"/>
          <a:srcRect/>
          <a:stretch>
            <a:fillRect/>
          </a:stretch>
        </p:blipFill>
        <p:spPr bwMode="auto">
          <a:xfrm>
            <a:off x="6143636" y="2357430"/>
            <a:ext cx="2514600" cy="2514600"/>
          </a:xfrm>
          <a:prstGeom prst="rect">
            <a:avLst/>
          </a:prstGeom>
          <a:noFill/>
          <a:ln w="9525">
            <a:noFill/>
            <a:miter lim="800000"/>
            <a:headEnd/>
            <a:tailEnd/>
          </a:ln>
        </p:spPr>
      </p:pic>
      <p:pic>
        <p:nvPicPr>
          <p:cNvPr id="6" name="Рисунок 5" descr="2-1.gif"/>
          <p:cNvPicPr>
            <a:picLocks noChangeAspect="1"/>
          </p:cNvPicPr>
          <p:nvPr/>
        </p:nvPicPr>
        <p:blipFill>
          <a:blip r:embed="rId4"/>
          <a:srcRect/>
          <a:stretch>
            <a:fillRect/>
          </a:stretch>
        </p:blipFill>
        <p:spPr bwMode="auto">
          <a:xfrm>
            <a:off x="285750" y="4143375"/>
            <a:ext cx="3028950" cy="2486025"/>
          </a:xfrm>
          <a:prstGeom prst="rect">
            <a:avLst/>
          </a:prstGeom>
          <a:noFill/>
          <a:ln w="9525">
            <a:noFill/>
            <a:miter lim="800000"/>
            <a:headEnd/>
            <a:tailEnd/>
          </a:ln>
        </p:spPr>
      </p:pic>
      <p:pic>
        <p:nvPicPr>
          <p:cNvPr id="8" name="Рисунок 7" descr="lapa.jpg"/>
          <p:cNvPicPr>
            <a:picLocks noChangeAspect="1"/>
          </p:cNvPicPr>
          <p:nvPr/>
        </p:nvPicPr>
        <p:blipFill>
          <a:blip r:embed="rId5"/>
          <a:srcRect/>
          <a:stretch>
            <a:fillRect/>
          </a:stretch>
        </p:blipFill>
        <p:spPr bwMode="auto">
          <a:xfrm>
            <a:off x="3429000" y="4357688"/>
            <a:ext cx="2928938" cy="2189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5445125"/>
            <a:ext cx="8229600" cy="1143000"/>
          </a:xfrm>
        </p:spPr>
        <p:txBody>
          <a:bodyPr/>
          <a:lstStyle/>
          <a:p>
            <a:pPr fontAlgn="auto">
              <a:spcAft>
                <a:spcPts val="0"/>
              </a:spcAft>
              <a:defRPr/>
            </a:pPr>
            <a:r>
              <a:rPr lang="uk-UA" sz="2400" dirty="0" smtClean="0"/>
              <a:t>З молока за допомогою бактерій </a:t>
            </a:r>
            <a:r>
              <a:rPr lang="uk-UA" sz="2400" dirty="0" err="1" smtClean="0"/>
              <a:t>Лактобацілюс</a:t>
            </a:r>
            <a:r>
              <a:rPr lang="uk-UA" sz="2400" dirty="0" smtClean="0"/>
              <a:t> отримують масло, сир, йогурт</a:t>
            </a:r>
            <a:endParaRPr lang="ru-RU" sz="2400" dirty="0"/>
          </a:p>
        </p:txBody>
      </p:sp>
      <p:pic>
        <p:nvPicPr>
          <p:cNvPr id="3081" name="Picture 9" descr="MCj03440050000[1]"/>
          <p:cNvPicPr>
            <a:picLocks noChangeAspect="1" noChangeArrowheads="1"/>
          </p:cNvPicPr>
          <p:nvPr/>
        </p:nvPicPr>
        <p:blipFill>
          <a:blip r:embed="rId3"/>
          <a:srcRect/>
          <a:stretch>
            <a:fillRect/>
          </a:stretch>
        </p:blipFill>
        <p:spPr bwMode="auto">
          <a:xfrm>
            <a:off x="7019925" y="765175"/>
            <a:ext cx="1655763" cy="1362075"/>
          </a:xfrm>
          <a:prstGeom prst="rect">
            <a:avLst/>
          </a:prstGeom>
          <a:noFill/>
          <a:ln w="9525">
            <a:noFill/>
            <a:miter lim="800000"/>
            <a:headEnd/>
            <a:tailEnd/>
          </a:ln>
        </p:spPr>
      </p:pic>
      <p:pic>
        <p:nvPicPr>
          <p:cNvPr id="27651" name="Picture 10" descr="MPj04095790000[1]"/>
          <p:cNvPicPr>
            <a:picLocks noChangeAspect="1" noChangeArrowheads="1"/>
          </p:cNvPicPr>
          <p:nvPr/>
        </p:nvPicPr>
        <p:blipFill>
          <a:blip r:embed="rId4"/>
          <a:srcRect/>
          <a:stretch>
            <a:fillRect/>
          </a:stretch>
        </p:blipFill>
        <p:spPr bwMode="auto">
          <a:xfrm>
            <a:off x="2916238" y="1052513"/>
            <a:ext cx="3816350" cy="3816350"/>
          </a:xfrm>
          <a:prstGeom prst="rect">
            <a:avLst/>
          </a:prstGeom>
          <a:noFill/>
          <a:ln w="9525">
            <a:noFill/>
            <a:miter lim="800000"/>
            <a:headEnd/>
            <a:tailEnd/>
          </a:ln>
        </p:spPr>
      </p:pic>
      <p:pic>
        <p:nvPicPr>
          <p:cNvPr id="3085" name="Picture 13" descr="MCFD01226_0000[1]"/>
          <p:cNvPicPr>
            <a:picLocks noChangeAspect="1" noChangeArrowheads="1"/>
          </p:cNvPicPr>
          <p:nvPr/>
        </p:nvPicPr>
        <p:blipFill>
          <a:blip r:embed="rId5"/>
          <a:srcRect/>
          <a:stretch>
            <a:fillRect/>
          </a:stretch>
        </p:blipFill>
        <p:spPr bwMode="auto">
          <a:xfrm>
            <a:off x="1692275" y="3068638"/>
            <a:ext cx="1104900" cy="1571625"/>
          </a:xfrm>
          <a:prstGeom prst="rect">
            <a:avLst/>
          </a:prstGeom>
          <a:noFill/>
          <a:ln w="9525">
            <a:noFill/>
            <a:miter lim="800000"/>
            <a:headEnd/>
            <a:tailEnd/>
          </a:ln>
        </p:spPr>
      </p:pic>
      <p:pic>
        <p:nvPicPr>
          <p:cNvPr id="3080" name="Picture 8" descr="MCj03440010000[1]"/>
          <p:cNvPicPr>
            <a:picLocks noChangeAspect="1" noChangeArrowheads="1"/>
          </p:cNvPicPr>
          <p:nvPr/>
        </p:nvPicPr>
        <p:blipFill>
          <a:blip r:embed="rId6"/>
          <a:srcRect/>
          <a:stretch>
            <a:fillRect/>
          </a:stretch>
        </p:blipFill>
        <p:spPr bwMode="auto">
          <a:xfrm>
            <a:off x="323850" y="333375"/>
            <a:ext cx="3143250" cy="1901825"/>
          </a:xfrm>
          <a:prstGeom prst="rect">
            <a:avLst/>
          </a:prstGeom>
          <a:noFill/>
          <a:ln w="9525">
            <a:noFill/>
            <a:miter lim="800000"/>
            <a:headEnd/>
            <a:tailEnd/>
          </a:ln>
        </p:spPr>
      </p:pic>
      <p:pic>
        <p:nvPicPr>
          <p:cNvPr id="27654" name="Picture 15" descr="MCj02327640000[1]"/>
          <p:cNvPicPr>
            <a:picLocks noChangeAspect="1" noChangeArrowheads="1"/>
          </p:cNvPicPr>
          <p:nvPr/>
        </p:nvPicPr>
        <p:blipFill>
          <a:blip r:embed="rId7"/>
          <a:srcRect/>
          <a:stretch>
            <a:fillRect/>
          </a:stretch>
        </p:blipFill>
        <p:spPr bwMode="auto">
          <a:xfrm>
            <a:off x="539750" y="2924175"/>
            <a:ext cx="835025" cy="2381250"/>
          </a:xfrm>
          <a:prstGeom prst="rect">
            <a:avLst/>
          </a:prstGeom>
          <a:noFill/>
          <a:ln w="9525">
            <a:noFill/>
            <a:miter lim="800000"/>
            <a:headEnd/>
            <a:tailEnd/>
          </a:ln>
        </p:spPr>
      </p:pic>
      <p:pic>
        <p:nvPicPr>
          <p:cNvPr id="3088" name="Picture 16" descr="MCj04132940000[1]"/>
          <p:cNvPicPr>
            <a:picLocks noChangeAspect="1" noChangeArrowheads="1"/>
          </p:cNvPicPr>
          <p:nvPr/>
        </p:nvPicPr>
        <p:blipFill>
          <a:blip r:embed="rId8"/>
          <a:srcRect/>
          <a:stretch>
            <a:fillRect/>
          </a:stretch>
        </p:blipFill>
        <p:spPr bwMode="auto">
          <a:xfrm>
            <a:off x="5684838" y="3141663"/>
            <a:ext cx="3459162" cy="2451100"/>
          </a:xfrm>
          <a:prstGeom prst="rect">
            <a:avLst/>
          </a:prstGeom>
          <a:noFill/>
          <a:ln w="9525">
            <a:noFill/>
            <a:miter lim="800000"/>
            <a:headEnd/>
            <a:tailEnd/>
          </a:ln>
        </p:spPr>
      </p:pic>
      <p:pic>
        <p:nvPicPr>
          <p:cNvPr id="3089" name="Picture 17">
            <a:hlinkClick r:id="" action="ppaction://media"/>
          </p:cNvPr>
          <p:cNvPicPr>
            <a:picLocks noRot="1" noChangeAspect="1" noChangeArrowheads="1"/>
          </p:cNvPicPr>
          <p:nvPr>
            <a:wavAudioFile r:embed="rId1" name="Записанный звук"/>
          </p:nvPr>
        </p:nvPicPr>
        <p:blipFill>
          <a:blip r:embed="rId9"/>
          <a:srcRect/>
          <a:stretch>
            <a:fillRect/>
          </a:stretch>
        </p:blipFill>
        <p:spPr bwMode="auto">
          <a:xfrm>
            <a:off x="8910638" y="-531813"/>
            <a:ext cx="233362" cy="233363"/>
          </a:xfrm>
          <a:prstGeom prst="rect">
            <a:avLst/>
          </a:prstGeom>
          <a:noFill/>
          <a:ln w="9525">
            <a:noFill/>
            <a:miter lim="800000"/>
            <a:headEnd/>
            <a:tailEnd/>
          </a:ln>
        </p:spPr>
      </p:pic>
      <p:grpSp>
        <p:nvGrpSpPr>
          <p:cNvPr id="27657" name="Group 18"/>
          <p:cNvGrpSpPr>
            <a:grpSpLocks/>
          </p:cNvGrpSpPr>
          <p:nvPr/>
        </p:nvGrpSpPr>
        <p:grpSpPr bwMode="auto">
          <a:xfrm>
            <a:off x="3635375" y="549275"/>
            <a:ext cx="215900" cy="503238"/>
            <a:chOff x="2653" y="935"/>
            <a:chExt cx="363" cy="998"/>
          </a:xfrm>
        </p:grpSpPr>
        <p:sp>
          <p:nvSpPr>
            <p:cNvPr id="27686"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87" name="Line 2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88" name="Line 2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89" name="Line 2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90" name="Line 2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91" name="Line 2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 name="Group 25"/>
          <p:cNvGrpSpPr>
            <a:grpSpLocks/>
          </p:cNvGrpSpPr>
          <p:nvPr/>
        </p:nvGrpSpPr>
        <p:grpSpPr bwMode="auto">
          <a:xfrm>
            <a:off x="1835150" y="2708275"/>
            <a:ext cx="215900" cy="503238"/>
            <a:chOff x="2653" y="935"/>
            <a:chExt cx="363" cy="998"/>
          </a:xfrm>
        </p:grpSpPr>
        <p:sp>
          <p:nvSpPr>
            <p:cNvPr id="27680"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81"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82"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83"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84"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85"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4" name="Group 32"/>
          <p:cNvGrpSpPr>
            <a:grpSpLocks/>
          </p:cNvGrpSpPr>
          <p:nvPr/>
        </p:nvGrpSpPr>
        <p:grpSpPr bwMode="auto">
          <a:xfrm>
            <a:off x="7524750" y="1125538"/>
            <a:ext cx="215900" cy="503237"/>
            <a:chOff x="2653" y="935"/>
            <a:chExt cx="363" cy="998"/>
          </a:xfrm>
        </p:grpSpPr>
        <p:sp>
          <p:nvSpPr>
            <p:cNvPr id="27674"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75"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76"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77"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78"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79"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5" name="Group 39"/>
          <p:cNvGrpSpPr>
            <a:grpSpLocks/>
          </p:cNvGrpSpPr>
          <p:nvPr/>
        </p:nvGrpSpPr>
        <p:grpSpPr bwMode="auto">
          <a:xfrm>
            <a:off x="1979613" y="549275"/>
            <a:ext cx="215900" cy="503238"/>
            <a:chOff x="2653" y="935"/>
            <a:chExt cx="363" cy="998"/>
          </a:xfrm>
        </p:grpSpPr>
        <p:sp>
          <p:nvSpPr>
            <p:cNvPr id="27668"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69"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70"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71"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72"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73"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6" name="Group 46"/>
          <p:cNvGrpSpPr>
            <a:grpSpLocks/>
          </p:cNvGrpSpPr>
          <p:nvPr/>
        </p:nvGrpSpPr>
        <p:grpSpPr bwMode="auto">
          <a:xfrm>
            <a:off x="7740650" y="2781300"/>
            <a:ext cx="215900" cy="503238"/>
            <a:chOff x="2653" y="935"/>
            <a:chExt cx="363" cy="998"/>
          </a:xfrm>
        </p:grpSpPr>
        <p:sp>
          <p:nvSpPr>
            <p:cNvPr id="27662"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7663"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7664"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7665"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7666"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7667"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80" fill="hold"/>
                                        <p:tgtEl>
                                          <p:spTgt spid="3089"/>
                                        </p:tgtEl>
                                      </p:cBhvr>
                                    </p:cmd>
                                  </p:childTnLst>
                                </p:cTn>
                              </p:par>
                              <p:par>
                                <p:cTn id="7" presetID="12" presetClass="entr" presetSubtype="4" fill="hold" nodeType="withEffect">
                                  <p:stCondLst>
                                    <p:cond delay="5000"/>
                                  </p:stCondLst>
                                  <p:childTnLst>
                                    <p:set>
                                      <p:cBhvr>
                                        <p:cTn id="8" dur="1" fill="hold">
                                          <p:stCondLst>
                                            <p:cond delay="0"/>
                                          </p:stCondLst>
                                        </p:cTn>
                                        <p:tgtEl>
                                          <p:spTgt spid="3080"/>
                                        </p:tgtEl>
                                        <p:attrNameLst>
                                          <p:attrName>style.visibility</p:attrName>
                                        </p:attrNameLst>
                                      </p:cBhvr>
                                      <p:to>
                                        <p:strVal val="visible"/>
                                      </p:to>
                                    </p:set>
                                    <p:animEffect transition="in" filter="slide(fromBottom)">
                                      <p:cBhvr>
                                        <p:cTn id="9" dur="2000"/>
                                        <p:tgtEl>
                                          <p:spTgt spid="3080"/>
                                        </p:tgtEl>
                                      </p:cBhvr>
                                    </p:animEffect>
                                  </p:childTnLst>
                                </p:cTn>
                              </p:par>
                              <p:par>
                                <p:cTn id="10" presetID="10" presetClass="entr" presetSubtype="0" fill="hold" nodeType="withEffect">
                                  <p:stCondLst>
                                    <p:cond delay="5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7000"/>
                                  </p:stCondLst>
                                  <p:childTnLst>
                                    <p:set>
                                      <p:cBhvr>
                                        <p:cTn id="14" dur="1" fill="hold">
                                          <p:stCondLst>
                                            <p:cond delay="0"/>
                                          </p:stCondLst>
                                        </p:cTn>
                                        <p:tgtEl>
                                          <p:spTgt spid="3081"/>
                                        </p:tgtEl>
                                        <p:attrNameLst>
                                          <p:attrName>style.visibility</p:attrName>
                                        </p:attrNameLst>
                                      </p:cBhvr>
                                      <p:to>
                                        <p:strVal val="visible"/>
                                      </p:to>
                                    </p:set>
                                    <p:animEffect transition="in" filter="fade">
                                      <p:cBhvr>
                                        <p:cTn id="15" dur="2000"/>
                                        <p:tgtEl>
                                          <p:spTgt spid="3081"/>
                                        </p:tgtEl>
                                      </p:cBhvr>
                                    </p:animEffect>
                                  </p:childTnLst>
                                </p:cTn>
                              </p:par>
                              <p:par>
                                <p:cTn id="16" presetID="10" presetClass="entr" presetSubtype="0" fill="hold" nodeType="withEffect">
                                  <p:stCondLst>
                                    <p:cond delay="7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900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par>
                                <p:cTn id="22" presetID="10" presetClass="entr" presetSubtype="0" fill="hold" nodeType="withEffect">
                                  <p:stCondLst>
                                    <p:cond delay="8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par>
                                <p:cTn id="25" presetID="12" presetClass="entr" presetSubtype="2" fill="hold" nodeType="withEffect">
                                  <p:stCondLst>
                                    <p:cond delay="11000"/>
                                  </p:stCondLst>
                                  <p:childTnLst>
                                    <p:set>
                                      <p:cBhvr>
                                        <p:cTn id="26" dur="1" fill="hold">
                                          <p:stCondLst>
                                            <p:cond delay="0"/>
                                          </p:stCondLst>
                                        </p:cTn>
                                        <p:tgtEl>
                                          <p:spTgt spid="3088"/>
                                        </p:tgtEl>
                                        <p:attrNameLst>
                                          <p:attrName>style.visibility</p:attrName>
                                        </p:attrNameLst>
                                      </p:cBhvr>
                                      <p:to>
                                        <p:strVal val="visible"/>
                                      </p:to>
                                    </p:set>
                                    <p:animEffect transition="in" filter="slide(fromRight)">
                                      <p:cBhvr>
                                        <p:cTn id="27" dur="500"/>
                                        <p:tgtEl>
                                          <p:spTgt spid="3088"/>
                                        </p:tgtEl>
                                      </p:cBhvr>
                                    </p:animEffect>
                                  </p:childTnLst>
                                </p:cTn>
                              </p:par>
                              <p:par>
                                <p:cTn id="28" presetID="10" presetClass="entr" presetSubtype="0" fill="hold" nodeType="withEffect">
                                  <p:stCondLst>
                                    <p:cond delay="93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08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5572140"/>
            <a:ext cx="7129462" cy="887398"/>
          </a:xfrm>
        </p:spPr>
        <p:txBody>
          <a:bodyPr>
            <a:noAutofit/>
          </a:bodyPr>
          <a:lstStyle/>
          <a:p>
            <a:pPr fontAlgn="auto">
              <a:spcAft>
                <a:spcPts val="0"/>
              </a:spcAft>
              <a:defRPr/>
            </a:pPr>
            <a:r>
              <a:rPr lang="ru-RU" altLang="ja-JP" sz="2400" dirty="0" smtClean="0"/>
              <a:t>З  </a:t>
            </a:r>
            <a:r>
              <a:rPr lang="ru-RU" altLang="ja-JP" sz="2400" dirty="0" err="1" smtClean="0"/>
              <a:t>оцетової</a:t>
            </a:r>
            <a:r>
              <a:rPr lang="ru-RU" altLang="ja-JP" sz="2400" dirty="0" smtClean="0"/>
              <a:t>  </a:t>
            </a:r>
            <a:r>
              <a:rPr lang="ru-RU" altLang="ja-JP" sz="2400" dirty="0" err="1" smtClean="0"/>
              <a:t>бактерії</a:t>
            </a:r>
            <a:r>
              <a:rPr lang="ru-RU" altLang="ja-JP" sz="2400" dirty="0" smtClean="0"/>
              <a:t>  </a:t>
            </a:r>
            <a:r>
              <a:rPr lang="ru-RU" altLang="ja-JP" sz="2400" dirty="0" err="1" smtClean="0"/>
              <a:t>виробляють</a:t>
            </a:r>
            <a:r>
              <a:rPr lang="ru-RU" altLang="ja-JP" sz="2400" dirty="0" smtClean="0"/>
              <a:t> закваску для квасу.  </a:t>
            </a:r>
            <a:r>
              <a:rPr lang="ru-RU" altLang="ja-JP" sz="2400" dirty="0" err="1" smtClean="0"/>
              <a:t>Також</a:t>
            </a:r>
            <a:r>
              <a:rPr lang="ru-RU" altLang="ja-JP" sz="2400" dirty="0" smtClean="0"/>
              <a:t>  </a:t>
            </a:r>
            <a:r>
              <a:rPr lang="ru-RU" altLang="ja-JP" sz="2400" dirty="0" err="1" smtClean="0"/>
              <a:t>бактерії</a:t>
            </a:r>
            <a:r>
              <a:rPr lang="ru-RU" altLang="ja-JP" sz="2400" dirty="0" smtClean="0"/>
              <a:t> </a:t>
            </a:r>
            <a:r>
              <a:rPr lang="ru-RU" altLang="ja-JP" sz="2400" dirty="0" err="1" smtClean="0"/>
              <a:t>допомагають</a:t>
            </a:r>
            <a:r>
              <a:rPr lang="ru-RU" altLang="ja-JP" sz="2400" dirty="0" smtClean="0"/>
              <a:t>  </a:t>
            </a:r>
            <a:r>
              <a:rPr lang="ru-RU" altLang="ja-JP" sz="2400" dirty="0" err="1" smtClean="0"/>
              <a:t>зробити</a:t>
            </a:r>
            <a:r>
              <a:rPr lang="ru-RU" altLang="ja-JP" sz="2400" dirty="0" smtClean="0"/>
              <a:t>  </a:t>
            </a:r>
            <a:r>
              <a:rPr lang="ru-RU" altLang="ja-JP" sz="2400" dirty="0" err="1" smtClean="0"/>
              <a:t>з</a:t>
            </a:r>
            <a:r>
              <a:rPr lang="ru-RU" altLang="ja-JP" sz="2400" dirty="0" smtClean="0"/>
              <a:t>  </a:t>
            </a:r>
            <a:r>
              <a:rPr lang="ru-RU" altLang="ja-JP" sz="2400" dirty="0" err="1" smtClean="0"/>
              <a:t>тіста</a:t>
            </a:r>
            <a:r>
              <a:rPr lang="ru-RU" altLang="ja-JP" sz="2400" dirty="0" smtClean="0"/>
              <a:t> </a:t>
            </a:r>
            <a:r>
              <a:rPr lang="ru-RU" altLang="ja-JP" sz="2400" dirty="0" err="1" smtClean="0"/>
              <a:t>хліб</a:t>
            </a:r>
            <a:r>
              <a:rPr lang="ru-RU" altLang="ja-JP" sz="2400" dirty="0" smtClean="0"/>
              <a:t>..</a:t>
            </a:r>
            <a:endParaRPr lang="ru-RU" sz="2400" dirty="0"/>
          </a:p>
        </p:txBody>
      </p:sp>
      <p:sp>
        <p:nvSpPr>
          <p:cNvPr id="41989" name="Rectangle 5" descr="квас"/>
          <p:cNvSpPr>
            <a:spLocks noGrp="1" noChangeAspect="1" noChangeArrowheads="1"/>
          </p:cNvSpPr>
          <p:nvPr isPhoto="1"/>
        </p:nvSpPr>
        <p:spPr bwMode="auto">
          <a:xfrm>
            <a:off x="755650" y="476250"/>
            <a:ext cx="1958975" cy="2611438"/>
          </a:xfrm>
          <a:prstGeom prst="rect">
            <a:avLst/>
          </a:prstGeom>
          <a:blipFill dpi="0" rotWithShape="1">
            <a:blip r:embed="rId3"/>
            <a:srcRect/>
            <a:stretch>
              <a:fillRect b="-20"/>
            </a:stretch>
          </a:blipFill>
          <a:ln w="9525">
            <a:noFill/>
            <a:miter lim="800000"/>
            <a:headEnd/>
            <a:tailEnd/>
          </a:ln>
          <a:effectLst>
            <a:outerShdw dist="150806" dir="13500000" algn="ctr" rotWithShape="0">
              <a:srgbClr val="808080">
                <a:alpha val="50000"/>
              </a:srgbClr>
            </a:outerShdw>
          </a:effectLst>
        </p:spPr>
        <p:txBody>
          <a:bodyPr/>
          <a:lstStyle/>
          <a:p>
            <a:pPr fontAlgn="auto">
              <a:spcBef>
                <a:spcPts val="0"/>
              </a:spcBef>
              <a:spcAft>
                <a:spcPts val="0"/>
              </a:spcAft>
              <a:defRPr/>
            </a:pPr>
            <a:endParaRPr lang="ru-RU">
              <a:latin typeface="+mn-lt"/>
              <a:cs typeface="+mn-cs"/>
            </a:endParaRPr>
          </a:p>
        </p:txBody>
      </p:sp>
      <p:pic>
        <p:nvPicPr>
          <p:cNvPr id="41990" name="Picture 6">
            <a:hlinkClick r:id="" action="ppaction://media"/>
          </p:cNvPr>
          <p:cNvPicPr>
            <a:picLocks noRot="1" noChangeAspect="1" noChangeArrowheads="1"/>
          </p:cNvPicPr>
          <p:nvPr>
            <a:wavAudioFile r:embed="rId1" name="Записанный звук"/>
          </p:nvPr>
        </p:nvPicPr>
        <p:blipFill>
          <a:blip r:embed="rId4"/>
          <a:srcRect/>
          <a:stretch>
            <a:fillRect/>
          </a:stretch>
        </p:blipFill>
        <p:spPr bwMode="auto">
          <a:xfrm>
            <a:off x="8910638" y="-458788"/>
            <a:ext cx="233362" cy="233363"/>
          </a:xfrm>
          <a:prstGeom prst="rect">
            <a:avLst/>
          </a:prstGeom>
          <a:noFill/>
          <a:ln w="9525">
            <a:noFill/>
            <a:miter lim="800000"/>
            <a:headEnd/>
            <a:tailEnd/>
          </a:ln>
        </p:spPr>
      </p:pic>
      <p:grpSp>
        <p:nvGrpSpPr>
          <p:cNvPr id="28676" name="Group 7"/>
          <p:cNvGrpSpPr>
            <a:grpSpLocks/>
          </p:cNvGrpSpPr>
          <p:nvPr/>
        </p:nvGrpSpPr>
        <p:grpSpPr bwMode="auto">
          <a:xfrm>
            <a:off x="971550" y="4149725"/>
            <a:ext cx="215900" cy="503238"/>
            <a:chOff x="2653" y="935"/>
            <a:chExt cx="363" cy="998"/>
          </a:xfrm>
        </p:grpSpPr>
        <p:sp>
          <p:nvSpPr>
            <p:cNvPr id="28757" name="AutoShape 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58" name="Line 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59" name="Line 1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60" name="Line 1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61" name="Line 1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62" name="Line 1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77" name="Group 14"/>
          <p:cNvGrpSpPr>
            <a:grpSpLocks/>
          </p:cNvGrpSpPr>
          <p:nvPr/>
        </p:nvGrpSpPr>
        <p:grpSpPr bwMode="auto">
          <a:xfrm>
            <a:off x="1476375" y="3933825"/>
            <a:ext cx="215900" cy="503238"/>
            <a:chOff x="2653" y="935"/>
            <a:chExt cx="363" cy="998"/>
          </a:xfrm>
        </p:grpSpPr>
        <p:sp>
          <p:nvSpPr>
            <p:cNvPr id="28751" name="AutoShape 1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52" name="Line 16"/>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53" name="Line 17"/>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54" name="Line 18"/>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55" name="Line 19"/>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56" name="Line 20"/>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78" name="Group 45"/>
          <p:cNvGrpSpPr>
            <a:grpSpLocks/>
          </p:cNvGrpSpPr>
          <p:nvPr/>
        </p:nvGrpSpPr>
        <p:grpSpPr bwMode="auto">
          <a:xfrm>
            <a:off x="971550" y="4508500"/>
            <a:ext cx="1944688" cy="863600"/>
            <a:chOff x="703" y="3022"/>
            <a:chExt cx="1406" cy="544"/>
          </a:xfrm>
        </p:grpSpPr>
        <p:sp>
          <p:nvSpPr>
            <p:cNvPr id="28749" name="AutoShape 43"/>
            <p:cNvSpPr>
              <a:spLocks noChangeArrowheads="1"/>
            </p:cNvSpPr>
            <p:nvPr/>
          </p:nvSpPr>
          <p:spPr bwMode="auto">
            <a:xfrm>
              <a:off x="703" y="3067"/>
              <a:ext cx="1406" cy="499"/>
            </a:xfrm>
            <a:prstGeom prst="can">
              <a:avLst>
                <a:gd name="adj" fmla="val 32667"/>
              </a:avLst>
            </a:prstGeom>
            <a:solidFill>
              <a:srgbClr val="F8A678"/>
            </a:solidFill>
            <a:ln w="9525">
              <a:solidFill>
                <a:schemeClr val="tx1"/>
              </a:solidFill>
              <a:round/>
              <a:headEnd/>
              <a:tailEnd/>
            </a:ln>
          </p:spPr>
          <p:txBody>
            <a:bodyPr wrap="none" anchor="ctr"/>
            <a:lstStyle/>
            <a:p>
              <a:endParaRPr lang="uk-UA">
                <a:latin typeface="Constantia" pitchFamily="18" charset="0"/>
              </a:endParaRPr>
            </a:p>
          </p:txBody>
        </p:sp>
        <p:sp>
          <p:nvSpPr>
            <p:cNvPr id="28750" name="Oval 44"/>
            <p:cNvSpPr>
              <a:spLocks noChangeArrowheads="1"/>
            </p:cNvSpPr>
            <p:nvPr/>
          </p:nvSpPr>
          <p:spPr bwMode="auto">
            <a:xfrm>
              <a:off x="703" y="3022"/>
              <a:ext cx="1406" cy="227"/>
            </a:xfrm>
            <a:prstGeom prst="ellipse">
              <a:avLst/>
            </a:prstGeom>
            <a:solidFill>
              <a:srgbClr val="FDEBDB"/>
            </a:solidFill>
            <a:ln w="9525">
              <a:solidFill>
                <a:schemeClr val="tx1"/>
              </a:solidFill>
              <a:round/>
              <a:headEnd/>
              <a:tailEnd/>
            </a:ln>
          </p:spPr>
          <p:txBody>
            <a:bodyPr wrap="none" anchor="ctr"/>
            <a:lstStyle/>
            <a:p>
              <a:endParaRPr lang="uk-UA">
                <a:latin typeface="Constantia" pitchFamily="18" charset="0"/>
              </a:endParaRPr>
            </a:p>
          </p:txBody>
        </p:sp>
      </p:grpSp>
      <p:grpSp>
        <p:nvGrpSpPr>
          <p:cNvPr id="28679" name="Group 46"/>
          <p:cNvGrpSpPr>
            <a:grpSpLocks/>
          </p:cNvGrpSpPr>
          <p:nvPr/>
        </p:nvGrpSpPr>
        <p:grpSpPr bwMode="auto">
          <a:xfrm>
            <a:off x="2339975" y="4221163"/>
            <a:ext cx="215900" cy="503237"/>
            <a:chOff x="2653" y="935"/>
            <a:chExt cx="363" cy="998"/>
          </a:xfrm>
        </p:grpSpPr>
        <p:sp>
          <p:nvSpPr>
            <p:cNvPr id="28743"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44"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45"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46"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47"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48"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0" name="Group 53"/>
          <p:cNvGrpSpPr>
            <a:grpSpLocks/>
          </p:cNvGrpSpPr>
          <p:nvPr/>
        </p:nvGrpSpPr>
        <p:grpSpPr bwMode="auto">
          <a:xfrm>
            <a:off x="4859338" y="4797425"/>
            <a:ext cx="215900" cy="503238"/>
            <a:chOff x="2653" y="935"/>
            <a:chExt cx="363" cy="998"/>
          </a:xfrm>
        </p:grpSpPr>
        <p:sp>
          <p:nvSpPr>
            <p:cNvPr id="28737"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38" name="Line 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39" name="Line 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40" name="Line 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41" name="Line 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42" name="Line 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1" name="Group 60"/>
          <p:cNvGrpSpPr>
            <a:grpSpLocks/>
          </p:cNvGrpSpPr>
          <p:nvPr/>
        </p:nvGrpSpPr>
        <p:grpSpPr bwMode="auto">
          <a:xfrm>
            <a:off x="1835150" y="4292600"/>
            <a:ext cx="215900" cy="503238"/>
            <a:chOff x="2653" y="935"/>
            <a:chExt cx="363" cy="998"/>
          </a:xfrm>
        </p:grpSpPr>
        <p:sp>
          <p:nvSpPr>
            <p:cNvPr id="28731" name="AutoShape 6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32" name="Line 62"/>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33" name="Line 63"/>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34" name="Line 64"/>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35" name="Line 65"/>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36" name="Line 66"/>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42052" name="Picture 68" descr="MPj04095710000[1]"/>
          <p:cNvPicPr>
            <a:picLocks noChangeAspect="1" noChangeArrowheads="1"/>
          </p:cNvPicPr>
          <p:nvPr/>
        </p:nvPicPr>
        <p:blipFill>
          <a:blip r:embed="rId5"/>
          <a:srcRect/>
          <a:stretch>
            <a:fillRect/>
          </a:stretch>
        </p:blipFill>
        <p:spPr bwMode="auto">
          <a:xfrm>
            <a:off x="5867400" y="2781300"/>
            <a:ext cx="2890838" cy="2890838"/>
          </a:xfrm>
          <a:prstGeom prst="rect">
            <a:avLst/>
          </a:prstGeom>
          <a:noFill/>
          <a:ln w="9525">
            <a:noFill/>
            <a:miter lim="800000"/>
            <a:headEnd/>
            <a:tailEnd/>
          </a:ln>
        </p:spPr>
      </p:pic>
      <p:pic>
        <p:nvPicPr>
          <p:cNvPr id="42053" name="Picture 69" descr="MCj04133060000[1]"/>
          <p:cNvPicPr>
            <a:picLocks noChangeAspect="1" noChangeArrowheads="1"/>
          </p:cNvPicPr>
          <p:nvPr/>
        </p:nvPicPr>
        <p:blipFill>
          <a:blip r:embed="rId6"/>
          <a:srcRect/>
          <a:stretch>
            <a:fillRect/>
          </a:stretch>
        </p:blipFill>
        <p:spPr bwMode="auto">
          <a:xfrm>
            <a:off x="2916238" y="2636838"/>
            <a:ext cx="2822575" cy="1485900"/>
          </a:xfrm>
          <a:prstGeom prst="rect">
            <a:avLst/>
          </a:prstGeom>
          <a:noFill/>
          <a:ln w="9525">
            <a:noFill/>
            <a:miter lim="800000"/>
            <a:headEnd/>
            <a:tailEnd/>
          </a:ln>
        </p:spPr>
      </p:pic>
      <p:pic>
        <p:nvPicPr>
          <p:cNvPr id="42054" name="Picture 70" descr="MCj02373590000[1]"/>
          <p:cNvPicPr>
            <a:picLocks noChangeAspect="1" noChangeArrowheads="1"/>
          </p:cNvPicPr>
          <p:nvPr/>
        </p:nvPicPr>
        <p:blipFill>
          <a:blip r:embed="rId7"/>
          <a:srcRect/>
          <a:stretch>
            <a:fillRect/>
          </a:stretch>
        </p:blipFill>
        <p:spPr bwMode="auto">
          <a:xfrm>
            <a:off x="6372225" y="260350"/>
            <a:ext cx="2520950" cy="2333625"/>
          </a:xfrm>
          <a:prstGeom prst="rect">
            <a:avLst/>
          </a:prstGeom>
          <a:noFill/>
          <a:ln w="9525">
            <a:noFill/>
            <a:miter lim="800000"/>
            <a:headEnd/>
            <a:tailEnd/>
          </a:ln>
        </p:spPr>
      </p:pic>
      <p:grpSp>
        <p:nvGrpSpPr>
          <p:cNvPr id="8" name="Group 71"/>
          <p:cNvGrpSpPr>
            <a:grpSpLocks/>
          </p:cNvGrpSpPr>
          <p:nvPr/>
        </p:nvGrpSpPr>
        <p:grpSpPr bwMode="auto">
          <a:xfrm>
            <a:off x="6659563" y="981075"/>
            <a:ext cx="215900" cy="503238"/>
            <a:chOff x="2653" y="935"/>
            <a:chExt cx="363" cy="998"/>
          </a:xfrm>
        </p:grpSpPr>
        <p:sp>
          <p:nvSpPr>
            <p:cNvPr id="28725" name="AutoShape 7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26" name="Line 7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27" name="Line 7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28" name="Line 7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29" name="Line 7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30" name="Line 7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9" name="Group 78"/>
          <p:cNvGrpSpPr>
            <a:grpSpLocks/>
          </p:cNvGrpSpPr>
          <p:nvPr/>
        </p:nvGrpSpPr>
        <p:grpSpPr bwMode="auto">
          <a:xfrm>
            <a:off x="8316913" y="1916113"/>
            <a:ext cx="215900" cy="503237"/>
            <a:chOff x="2653" y="935"/>
            <a:chExt cx="363" cy="998"/>
          </a:xfrm>
        </p:grpSpPr>
        <p:sp>
          <p:nvSpPr>
            <p:cNvPr id="28719" name="AutoShape 7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20" name="Line 8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21" name="Line 8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22" name="Line 8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23" name="Line 8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24" name="Line 8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0" name="Group 85"/>
          <p:cNvGrpSpPr>
            <a:grpSpLocks/>
          </p:cNvGrpSpPr>
          <p:nvPr/>
        </p:nvGrpSpPr>
        <p:grpSpPr bwMode="auto">
          <a:xfrm>
            <a:off x="3708400" y="2492375"/>
            <a:ext cx="215900" cy="503238"/>
            <a:chOff x="2653" y="935"/>
            <a:chExt cx="363" cy="998"/>
          </a:xfrm>
        </p:grpSpPr>
        <p:sp>
          <p:nvSpPr>
            <p:cNvPr id="28713" name="AutoShape 8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14" name="Line 8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15" name="Line 8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16" name="Line 8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17" name="Line 9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18" name="Line 9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1" name="Group 92"/>
          <p:cNvGrpSpPr>
            <a:grpSpLocks/>
          </p:cNvGrpSpPr>
          <p:nvPr/>
        </p:nvGrpSpPr>
        <p:grpSpPr bwMode="auto">
          <a:xfrm>
            <a:off x="4859338" y="2349500"/>
            <a:ext cx="215900" cy="503238"/>
            <a:chOff x="2653" y="935"/>
            <a:chExt cx="363" cy="998"/>
          </a:xfrm>
        </p:grpSpPr>
        <p:sp>
          <p:nvSpPr>
            <p:cNvPr id="28707" name="AutoShape 9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08" name="Line 9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09" name="Line 9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10" name="Line 9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11" name="Line 9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12" name="Line 9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89" name="Group 101"/>
          <p:cNvGrpSpPr>
            <a:grpSpLocks/>
          </p:cNvGrpSpPr>
          <p:nvPr/>
        </p:nvGrpSpPr>
        <p:grpSpPr bwMode="auto">
          <a:xfrm>
            <a:off x="3203575" y="1196975"/>
            <a:ext cx="576263" cy="1152525"/>
            <a:chOff x="1927" y="300"/>
            <a:chExt cx="408" cy="953"/>
          </a:xfrm>
        </p:grpSpPr>
        <p:sp>
          <p:nvSpPr>
            <p:cNvPr id="42083" name="AutoShape 99"/>
            <p:cNvSpPr>
              <a:spLocks noChangeArrowheads="1"/>
            </p:cNvSpPr>
            <p:nvPr/>
          </p:nvSpPr>
          <p:spPr bwMode="auto">
            <a:xfrm>
              <a:off x="1927" y="346"/>
              <a:ext cx="408" cy="9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C6600"/>
                </a:gs>
                <a:gs pos="50000">
                  <a:schemeClr val="bg1"/>
                </a:gs>
                <a:gs pos="100000">
                  <a:srgbClr val="CC6600"/>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sp>
          <p:nvSpPr>
            <p:cNvPr id="28706" name="Oval 100"/>
            <p:cNvSpPr>
              <a:spLocks noChangeArrowheads="1"/>
            </p:cNvSpPr>
            <p:nvPr/>
          </p:nvSpPr>
          <p:spPr bwMode="auto">
            <a:xfrm>
              <a:off x="1927" y="300"/>
              <a:ext cx="408" cy="91"/>
            </a:xfrm>
            <a:prstGeom prst="ellipse">
              <a:avLst/>
            </a:prstGeom>
            <a:solidFill>
              <a:srgbClr val="CC6600"/>
            </a:solidFill>
            <a:ln w="9525">
              <a:solidFill>
                <a:schemeClr val="tx1"/>
              </a:solidFill>
              <a:round/>
              <a:headEnd/>
              <a:tailEnd/>
            </a:ln>
          </p:spPr>
          <p:txBody>
            <a:bodyPr wrap="none" anchor="ctr"/>
            <a:lstStyle/>
            <a:p>
              <a:endParaRPr lang="uk-UA">
                <a:latin typeface="Constantia" pitchFamily="18" charset="0"/>
              </a:endParaRPr>
            </a:p>
          </p:txBody>
        </p:sp>
      </p:grpSp>
      <p:grpSp>
        <p:nvGrpSpPr>
          <p:cNvPr id="28690" name="Group 102"/>
          <p:cNvGrpSpPr>
            <a:grpSpLocks/>
          </p:cNvGrpSpPr>
          <p:nvPr/>
        </p:nvGrpSpPr>
        <p:grpSpPr bwMode="auto">
          <a:xfrm>
            <a:off x="4572000" y="4797425"/>
            <a:ext cx="215900" cy="503238"/>
            <a:chOff x="2653" y="935"/>
            <a:chExt cx="363" cy="998"/>
          </a:xfrm>
        </p:grpSpPr>
        <p:sp>
          <p:nvSpPr>
            <p:cNvPr id="28699" name="AutoShape 10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700" name="Line 10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701" name="Line 10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702" name="Line 10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703" name="Line 10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704" name="Line 10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8691" name="Group 109"/>
          <p:cNvGrpSpPr>
            <a:grpSpLocks/>
          </p:cNvGrpSpPr>
          <p:nvPr/>
        </p:nvGrpSpPr>
        <p:grpSpPr bwMode="auto">
          <a:xfrm>
            <a:off x="3708400" y="692150"/>
            <a:ext cx="215900" cy="503238"/>
            <a:chOff x="2653" y="935"/>
            <a:chExt cx="363" cy="998"/>
          </a:xfrm>
        </p:grpSpPr>
        <p:sp>
          <p:nvSpPr>
            <p:cNvPr id="28693" name="AutoShape 11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8694" name="Line 11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8695" name="Line 11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8696" name="Line 11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8697" name="Line 11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8698" name="Line 11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28692" name="Text Box 116"/>
          <p:cNvSpPr txBox="1">
            <a:spLocks noChangeArrowheads="1"/>
          </p:cNvSpPr>
          <p:nvPr/>
        </p:nvSpPr>
        <p:spPr bwMode="auto">
          <a:xfrm>
            <a:off x="3203575" y="1484313"/>
            <a:ext cx="504825" cy="274637"/>
          </a:xfrm>
          <a:prstGeom prst="rect">
            <a:avLst/>
          </a:prstGeom>
          <a:noFill/>
          <a:ln w="9525">
            <a:noFill/>
            <a:miter lim="800000"/>
            <a:headEnd/>
            <a:tailEnd/>
          </a:ln>
        </p:spPr>
        <p:txBody>
          <a:bodyPr>
            <a:spAutoFit/>
          </a:bodyPr>
          <a:lstStyle/>
          <a:p>
            <a:pPr>
              <a:spcBef>
                <a:spcPct val="50000"/>
              </a:spcBef>
            </a:pPr>
            <a:r>
              <a:rPr lang="ru-RU" sz="1200">
                <a:latin typeface="Constantia" pitchFamily="18" charset="0"/>
              </a:rPr>
              <a:t>квас</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3" fill="hold"/>
                                        <p:tgtEl>
                                          <p:spTgt spid="41990"/>
                                        </p:tgtEl>
                                      </p:cBhvr>
                                    </p:cmd>
                                  </p:childTnLst>
                                </p:cTn>
                              </p:par>
                              <p:par>
                                <p:cTn id="7" presetID="10" presetClass="entr" presetSubtype="0" fill="hold" nodeType="withEffect">
                                  <p:stCondLst>
                                    <p:cond delay="4000"/>
                                  </p:stCondLst>
                                  <p:childTnLst>
                                    <p:set>
                                      <p:cBhvr>
                                        <p:cTn id="8" dur="1" fill="hold">
                                          <p:stCondLst>
                                            <p:cond delay="0"/>
                                          </p:stCondLst>
                                        </p:cTn>
                                        <p:tgtEl>
                                          <p:spTgt spid="42054"/>
                                        </p:tgtEl>
                                        <p:attrNameLst>
                                          <p:attrName>style.visibility</p:attrName>
                                        </p:attrNameLst>
                                      </p:cBhvr>
                                      <p:to>
                                        <p:strVal val="visible"/>
                                      </p:to>
                                    </p:set>
                                    <p:animEffect transition="in" filter="fade">
                                      <p:cBhvr>
                                        <p:cTn id="9" dur="2000"/>
                                        <p:tgtEl>
                                          <p:spTgt spid="42054"/>
                                        </p:tgtEl>
                                      </p:cBhvr>
                                    </p:animEffect>
                                  </p:childTnLst>
                                </p:cTn>
                              </p:par>
                              <p:par>
                                <p:cTn id="10" presetID="10" presetClass="entr" presetSubtype="0" fill="hold" nodeType="withEffect">
                                  <p:stCondLst>
                                    <p:cond delay="4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5000"/>
                                  </p:stCondLst>
                                  <p:childTnLst>
                                    <p:set>
                                      <p:cBhvr>
                                        <p:cTn id="17" dur="1" fill="hold">
                                          <p:stCondLst>
                                            <p:cond delay="0"/>
                                          </p:stCondLst>
                                        </p:cTn>
                                        <p:tgtEl>
                                          <p:spTgt spid="42053"/>
                                        </p:tgtEl>
                                        <p:attrNameLst>
                                          <p:attrName>style.visibility</p:attrName>
                                        </p:attrNameLst>
                                      </p:cBhvr>
                                      <p:to>
                                        <p:strVal val="visible"/>
                                      </p:to>
                                    </p:set>
                                    <p:animEffect transition="in" filter="fade">
                                      <p:cBhvr>
                                        <p:cTn id="18" dur="2000"/>
                                        <p:tgtEl>
                                          <p:spTgt spid="42053"/>
                                        </p:tgtEl>
                                      </p:cBhvr>
                                    </p:animEffect>
                                  </p:childTnLst>
                                </p:cTn>
                              </p:par>
                              <p:par>
                                <p:cTn id="19" presetID="10" presetClass="entr" presetSubtype="0" fill="hold" nodeType="withEffect">
                                  <p:stCondLst>
                                    <p:cond delay="5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5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2" presetClass="entr" presetSubtype="8" fill="hold" nodeType="withEffect">
                                  <p:stCondLst>
                                    <p:cond delay="6000"/>
                                  </p:stCondLst>
                                  <p:childTnLst>
                                    <p:set>
                                      <p:cBhvr>
                                        <p:cTn id="26" dur="1" fill="hold">
                                          <p:stCondLst>
                                            <p:cond delay="0"/>
                                          </p:stCondLst>
                                        </p:cTn>
                                        <p:tgtEl>
                                          <p:spTgt spid="42052"/>
                                        </p:tgtEl>
                                        <p:attrNameLst>
                                          <p:attrName>style.visibility</p:attrName>
                                        </p:attrNameLst>
                                      </p:cBhvr>
                                      <p:to>
                                        <p:strVal val="visible"/>
                                      </p:to>
                                    </p:set>
                                    <p:animEffect transition="in" filter="slide(fromLeft)">
                                      <p:cBhvr>
                                        <p:cTn id="27" dur="1000"/>
                                        <p:tgtEl>
                                          <p:spTgt spid="4205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41986"/>
                                        </p:tgtEl>
                                        <p:attrNameLst>
                                          <p:attrName>style.visibility</p:attrName>
                                        </p:attrNameLst>
                                      </p:cBhvr>
                                      <p:to>
                                        <p:strVal val="visible"/>
                                      </p:to>
                                    </p:set>
                                    <p:animEffect transition="in" filter="wedge">
                                      <p:cBhvr>
                                        <p:cTn id="32"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41990"/>
                </p:tgtEl>
              </p:cMediaNode>
            </p:audio>
          </p:childTnLst>
        </p:cTn>
      </p:par>
    </p:tnLst>
    <p:bldLst>
      <p:bldP spid="419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1"/>
          <p:cNvSpPr>
            <a:spLocks noGrp="1"/>
          </p:cNvSpPr>
          <p:nvPr>
            <p:ph idx="1"/>
          </p:nvPr>
        </p:nvSpPr>
        <p:spPr>
          <a:xfrm>
            <a:off x="428625" y="428625"/>
            <a:ext cx="8229600" cy="4572000"/>
          </a:xfrm>
        </p:spPr>
        <p:txBody>
          <a:bodyPr/>
          <a:lstStyle/>
          <a:p>
            <a:r>
              <a:rPr lang="uk-UA" sz="1600" b="1" i="1" dirty="0" smtClean="0"/>
              <a:t>Антибіотики</a:t>
            </a:r>
            <a:endParaRPr lang="ru-RU" sz="1600" dirty="0" smtClean="0"/>
          </a:p>
          <a:p>
            <a:r>
              <a:rPr lang="uk-UA" sz="1600" dirty="0" smtClean="0"/>
              <a:t>З 30-х років </a:t>
            </a:r>
            <a:r>
              <a:rPr lang="en-US" sz="1600" dirty="0" smtClean="0"/>
              <a:t>XX </a:t>
            </a:r>
            <a:r>
              <a:rPr lang="uk-UA" sz="1600" dirty="0" smtClean="0"/>
              <a:t>сторіччя багато дослідників почали займатись виділенням природних речовин з бактерій і грибів, які мають здатність вбивати інші мікроорганізми, тобто мають ефект антибіотиків. Ці дослідження тривають і досі. Антибіотики мають винятково важливе значення для лікування людей і тварин. Найбільшу кількість речовин антибіотичної дії отримують із бактерій, які живуть у ґрунті. Більш ніж 50 антибіотиків успішно застосовуються у лікувальній справі. Серед них — стрептоміцин, антибіотики тетрациклінового ряду </a:t>
            </a:r>
            <a:r>
              <a:rPr lang="uk-UA" sz="1600" i="1" dirty="0" smtClean="0"/>
              <a:t>(демон­стрування таблеток і мазі). </a:t>
            </a:r>
            <a:r>
              <a:rPr lang="uk-UA" sz="1600" dirty="0" smtClean="0"/>
              <a:t>Вони виявлені у бактерій роду </a:t>
            </a:r>
            <a:r>
              <a:rPr lang="uk-UA" sz="1600" dirty="0" err="1" smtClean="0"/>
              <a:t>Стрептоміцес</a:t>
            </a:r>
            <a:r>
              <a:rPr lang="uk-UA" sz="1600" dirty="0" smtClean="0"/>
              <a:t>. Стрептоміцин був винайдений невдовзі після пеніциліну, але, на відміну від нього, діє на туберкульозну паличку.</a:t>
            </a:r>
            <a:endParaRPr lang="ru-RU" sz="1600" dirty="0" smtClean="0"/>
          </a:p>
          <a:p>
            <a:endParaRPr lang="ru-RU" sz="2000" dirty="0" smtClean="0"/>
          </a:p>
        </p:txBody>
      </p:sp>
      <p:pic>
        <p:nvPicPr>
          <p:cNvPr id="4" name="Рисунок 3" descr="169.jpg"/>
          <p:cNvPicPr>
            <a:picLocks noChangeAspect="1"/>
          </p:cNvPicPr>
          <p:nvPr/>
        </p:nvPicPr>
        <p:blipFill>
          <a:blip r:embed="rId2"/>
          <a:srcRect/>
          <a:stretch>
            <a:fillRect/>
          </a:stretch>
        </p:blipFill>
        <p:spPr bwMode="auto">
          <a:xfrm>
            <a:off x="285720" y="3429000"/>
            <a:ext cx="1371600" cy="2249488"/>
          </a:xfrm>
          <a:prstGeom prst="rect">
            <a:avLst/>
          </a:prstGeom>
          <a:noFill/>
          <a:ln w="9525">
            <a:noFill/>
            <a:miter lim="800000"/>
            <a:headEnd/>
            <a:tailEnd/>
          </a:ln>
        </p:spPr>
      </p:pic>
      <p:pic>
        <p:nvPicPr>
          <p:cNvPr id="6" name="Рисунок 5" descr="streptomicin14741-1212739159.jpg"/>
          <p:cNvPicPr>
            <a:picLocks noChangeAspect="1"/>
          </p:cNvPicPr>
          <p:nvPr/>
        </p:nvPicPr>
        <p:blipFill>
          <a:blip r:embed="rId3"/>
          <a:srcRect/>
          <a:stretch>
            <a:fillRect/>
          </a:stretch>
        </p:blipFill>
        <p:spPr bwMode="auto">
          <a:xfrm>
            <a:off x="1071538" y="4643446"/>
            <a:ext cx="1905000" cy="1905000"/>
          </a:xfrm>
          <a:prstGeom prst="rect">
            <a:avLst/>
          </a:prstGeom>
          <a:noFill/>
          <a:ln w="9525">
            <a:noFill/>
            <a:miter lim="800000"/>
            <a:headEnd/>
            <a:tailEnd/>
          </a:ln>
        </p:spPr>
      </p:pic>
      <p:pic>
        <p:nvPicPr>
          <p:cNvPr id="7" name="Рисунок 6" descr="ii.jpg"/>
          <p:cNvPicPr>
            <a:picLocks noChangeAspect="1"/>
          </p:cNvPicPr>
          <p:nvPr/>
        </p:nvPicPr>
        <p:blipFill>
          <a:blip r:embed="rId4"/>
          <a:srcRect/>
          <a:stretch>
            <a:fillRect/>
          </a:stretch>
        </p:blipFill>
        <p:spPr bwMode="auto">
          <a:xfrm>
            <a:off x="4214810" y="3214686"/>
            <a:ext cx="4572000" cy="3048000"/>
          </a:xfrm>
          <a:prstGeom prst="rect">
            <a:avLst/>
          </a:prstGeom>
          <a:noFill/>
          <a:ln w="9525">
            <a:noFill/>
            <a:miter lim="800000"/>
            <a:headEnd/>
            <a:tailEnd/>
          </a:ln>
        </p:spPr>
      </p:pic>
      <p:pic>
        <p:nvPicPr>
          <p:cNvPr id="8" name="Рисунок 7" descr="100115532.jpg"/>
          <p:cNvPicPr>
            <a:picLocks noChangeAspect="1"/>
          </p:cNvPicPr>
          <p:nvPr/>
        </p:nvPicPr>
        <p:blipFill>
          <a:blip r:embed="rId5"/>
          <a:srcRect/>
          <a:stretch>
            <a:fillRect/>
          </a:stretch>
        </p:blipFill>
        <p:spPr bwMode="auto">
          <a:xfrm>
            <a:off x="2357422" y="3500438"/>
            <a:ext cx="3643313"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9697">
                                            <p:txEl>
                                              <p:pRg st="0" end="0"/>
                                            </p:txEl>
                                          </p:spTgt>
                                        </p:tgtEl>
                                        <p:attrNameLst>
                                          <p:attrName>style.visibility</p:attrName>
                                        </p:attrNameLst>
                                      </p:cBhvr>
                                      <p:to>
                                        <p:strVal val="visible"/>
                                      </p:to>
                                    </p:set>
                                    <p:animEffect transition="in" filter="wipe(down)">
                                      <p:cBhvr>
                                        <p:cTn id="31" dur="580">
                                          <p:stCondLst>
                                            <p:cond delay="0"/>
                                          </p:stCondLst>
                                        </p:cTn>
                                        <p:tgtEl>
                                          <p:spTgt spid="29697">
                                            <p:txEl>
                                              <p:pRg st="0" end="0"/>
                                            </p:txEl>
                                          </p:spTgt>
                                        </p:tgtEl>
                                      </p:cBhvr>
                                    </p:animEffect>
                                    <p:anim calcmode="lin" valueType="num">
                                      <p:cBhvr>
                                        <p:cTn id="32" dur="1822" tmFilter="0,0; 0.14,0.36; 0.43,0.73; 0.71,0.91; 1.0,1.0">
                                          <p:stCondLst>
                                            <p:cond delay="0"/>
                                          </p:stCondLst>
                                        </p:cTn>
                                        <p:tgtEl>
                                          <p:spTgt spid="29697">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697">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697">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697">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697">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9697">
                                            <p:txEl>
                                              <p:pRg st="0" end="0"/>
                                            </p:txEl>
                                          </p:spTgt>
                                        </p:tgtEl>
                                      </p:cBhvr>
                                      <p:to x="100000" y="60000"/>
                                    </p:animScale>
                                    <p:animScale>
                                      <p:cBhvr>
                                        <p:cTn id="38" dur="166" decel="50000">
                                          <p:stCondLst>
                                            <p:cond delay="676"/>
                                          </p:stCondLst>
                                        </p:cTn>
                                        <p:tgtEl>
                                          <p:spTgt spid="29697">
                                            <p:txEl>
                                              <p:pRg st="0" end="0"/>
                                            </p:txEl>
                                          </p:spTgt>
                                        </p:tgtEl>
                                      </p:cBhvr>
                                      <p:to x="100000" y="100000"/>
                                    </p:animScale>
                                    <p:animScale>
                                      <p:cBhvr>
                                        <p:cTn id="39" dur="26">
                                          <p:stCondLst>
                                            <p:cond delay="1312"/>
                                          </p:stCondLst>
                                        </p:cTn>
                                        <p:tgtEl>
                                          <p:spTgt spid="29697">
                                            <p:txEl>
                                              <p:pRg st="0" end="0"/>
                                            </p:txEl>
                                          </p:spTgt>
                                        </p:tgtEl>
                                      </p:cBhvr>
                                      <p:to x="100000" y="80000"/>
                                    </p:animScale>
                                    <p:animScale>
                                      <p:cBhvr>
                                        <p:cTn id="40" dur="166" decel="50000">
                                          <p:stCondLst>
                                            <p:cond delay="1338"/>
                                          </p:stCondLst>
                                        </p:cTn>
                                        <p:tgtEl>
                                          <p:spTgt spid="29697">
                                            <p:txEl>
                                              <p:pRg st="0" end="0"/>
                                            </p:txEl>
                                          </p:spTgt>
                                        </p:tgtEl>
                                      </p:cBhvr>
                                      <p:to x="100000" y="100000"/>
                                    </p:animScale>
                                    <p:animScale>
                                      <p:cBhvr>
                                        <p:cTn id="41" dur="26">
                                          <p:stCondLst>
                                            <p:cond delay="1642"/>
                                          </p:stCondLst>
                                        </p:cTn>
                                        <p:tgtEl>
                                          <p:spTgt spid="29697">
                                            <p:txEl>
                                              <p:pRg st="0" end="0"/>
                                            </p:txEl>
                                          </p:spTgt>
                                        </p:tgtEl>
                                      </p:cBhvr>
                                      <p:to x="100000" y="90000"/>
                                    </p:animScale>
                                    <p:animScale>
                                      <p:cBhvr>
                                        <p:cTn id="42" dur="166" decel="50000">
                                          <p:stCondLst>
                                            <p:cond delay="1668"/>
                                          </p:stCondLst>
                                        </p:cTn>
                                        <p:tgtEl>
                                          <p:spTgt spid="29697">
                                            <p:txEl>
                                              <p:pRg st="0" end="0"/>
                                            </p:txEl>
                                          </p:spTgt>
                                        </p:tgtEl>
                                      </p:cBhvr>
                                      <p:to x="100000" y="100000"/>
                                    </p:animScale>
                                    <p:animScale>
                                      <p:cBhvr>
                                        <p:cTn id="43" dur="26">
                                          <p:stCondLst>
                                            <p:cond delay="1808"/>
                                          </p:stCondLst>
                                        </p:cTn>
                                        <p:tgtEl>
                                          <p:spTgt spid="29697">
                                            <p:txEl>
                                              <p:pRg st="0" end="0"/>
                                            </p:txEl>
                                          </p:spTgt>
                                        </p:tgtEl>
                                      </p:cBhvr>
                                      <p:to x="100000" y="95000"/>
                                    </p:animScale>
                                    <p:animScale>
                                      <p:cBhvr>
                                        <p:cTn id="44" dur="166" decel="50000">
                                          <p:stCondLst>
                                            <p:cond delay="1834"/>
                                          </p:stCondLst>
                                        </p:cTn>
                                        <p:tgtEl>
                                          <p:spTgt spid="29697">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9697">
                                            <p:txEl>
                                              <p:pRg st="1" end="1"/>
                                            </p:txEl>
                                          </p:spTgt>
                                        </p:tgtEl>
                                        <p:attrNameLst>
                                          <p:attrName>style.visibility</p:attrName>
                                        </p:attrNameLst>
                                      </p:cBhvr>
                                      <p:to>
                                        <p:strVal val="visible"/>
                                      </p:to>
                                    </p:set>
                                    <p:anim calcmode="lin" valueType="num">
                                      <p:cBhvr>
                                        <p:cTn id="49" dur="1000" fill="hold"/>
                                        <p:tgtEl>
                                          <p:spTgt spid="29697">
                                            <p:txEl>
                                              <p:pRg st="1" end="1"/>
                                            </p:txEl>
                                          </p:spTgt>
                                        </p:tgtEl>
                                        <p:attrNameLst>
                                          <p:attrName>ppt_x</p:attrName>
                                        </p:attrNameLst>
                                      </p:cBhvr>
                                      <p:tavLst>
                                        <p:tav tm="0">
                                          <p:val>
                                            <p:strVal val="#ppt_x-.2"/>
                                          </p:val>
                                        </p:tav>
                                        <p:tav tm="100000">
                                          <p:val>
                                            <p:strVal val="#ppt_x"/>
                                          </p:val>
                                        </p:tav>
                                      </p:tavLst>
                                    </p:anim>
                                    <p:anim calcmode="lin" valueType="num">
                                      <p:cBhvr>
                                        <p:cTn id="50" dur="1000" fill="hold"/>
                                        <p:tgtEl>
                                          <p:spTgt spid="2969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1"/>
          <p:cNvSpPr>
            <a:spLocks noGrp="1"/>
          </p:cNvSpPr>
          <p:nvPr>
            <p:ph idx="1"/>
          </p:nvPr>
        </p:nvSpPr>
        <p:spPr>
          <a:xfrm>
            <a:off x="214313" y="285728"/>
            <a:ext cx="8715375" cy="4286272"/>
          </a:xfrm>
        </p:spPr>
        <p:txBody>
          <a:bodyPr/>
          <a:lstStyle/>
          <a:p>
            <a:r>
              <a:rPr lang="uk-UA" sz="1600" b="1" i="1" dirty="0" smtClean="0"/>
              <a:t>Використання бактерій біотехнологією та генною інженерією</a:t>
            </a:r>
            <a:endParaRPr lang="ru-RU" sz="1600" dirty="0" smtClean="0"/>
          </a:p>
          <a:p>
            <a:r>
              <a:rPr lang="uk-UA" sz="1600" dirty="0" smtClean="0"/>
              <a:t>В останні роки </a:t>
            </a:r>
            <a:r>
              <a:rPr lang="en-US" sz="1600" dirty="0" smtClean="0"/>
              <a:t>XX </a:t>
            </a:r>
            <a:r>
              <a:rPr lang="uk-UA" sz="1600" dirty="0" smtClean="0"/>
              <a:t>сторіччя з'явилось нове джерело їжі, так званий білок одноклітинних, який отримують із мікроорганізмів. Використання мікроорганізмів має цілий ряд переваг: не треба великих площ для сівби, приміщень для худоби; мікроорганізми швидко ростуть на найдешевших чи побічних продуктах сільського господарства та промисловості (наприклад, на нафтопродуктах, метанолі чи папері). Білок одноклітинних можна використовувати як корм для худоби замість продуктів, що використовуються людьми. Так, наприклад, в різних країнах світу фермери при відгодівлі тварин використовують дуже багато зерна і заміна цих кормів на білок одноклітинних допоможе зберегти зерно для людей.</a:t>
            </a:r>
            <a:endParaRPr lang="ru-RU" sz="1600" dirty="0" smtClean="0"/>
          </a:p>
          <a:p>
            <a:endParaRPr lang="ru-RU" sz="1600" dirty="0" smtClean="0"/>
          </a:p>
        </p:txBody>
      </p:sp>
      <p:pic>
        <p:nvPicPr>
          <p:cNvPr id="30722" name="Рисунок 3" descr="vector_scafandr.jpg"/>
          <p:cNvPicPr>
            <a:picLocks noChangeAspect="1"/>
          </p:cNvPicPr>
          <p:nvPr/>
        </p:nvPicPr>
        <p:blipFill>
          <a:blip r:embed="rId2"/>
          <a:srcRect/>
          <a:stretch>
            <a:fillRect/>
          </a:stretch>
        </p:blipFill>
        <p:spPr bwMode="auto">
          <a:xfrm>
            <a:off x="285720" y="2928934"/>
            <a:ext cx="2582862" cy="3444875"/>
          </a:xfrm>
          <a:prstGeom prst="rect">
            <a:avLst/>
          </a:prstGeom>
          <a:noFill/>
          <a:ln w="9525">
            <a:noFill/>
            <a:miter lim="800000"/>
            <a:headEnd/>
            <a:tailEnd/>
          </a:ln>
        </p:spPr>
      </p:pic>
      <p:pic>
        <p:nvPicPr>
          <p:cNvPr id="30723" name="Рисунок 4" descr="duma-3.GIF"/>
          <p:cNvPicPr>
            <a:picLocks noChangeAspect="1"/>
          </p:cNvPicPr>
          <p:nvPr/>
        </p:nvPicPr>
        <p:blipFill>
          <a:blip r:embed="rId3"/>
          <a:srcRect/>
          <a:stretch>
            <a:fillRect/>
          </a:stretch>
        </p:blipFill>
        <p:spPr bwMode="auto">
          <a:xfrm>
            <a:off x="3000364" y="3214686"/>
            <a:ext cx="2097479" cy="2286016"/>
          </a:xfrm>
          <a:prstGeom prst="rect">
            <a:avLst/>
          </a:prstGeom>
          <a:noFill/>
          <a:ln w="9525">
            <a:noFill/>
            <a:miter lim="800000"/>
            <a:headEnd/>
            <a:tailEnd/>
          </a:ln>
        </p:spPr>
      </p:pic>
      <p:pic>
        <p:nvPicPr>
          <p:cNvPr id="30724" name="Рисунок 5" descr="agro_2_2.jpg"/>
          <p:cNvPicPr>
            <a:picLocks noChangeAspect="1"/>
          </p:cNvPicPr>
          <p:nvPr/>
        </p:nvPicPr>
        <p:blipFill>
          <a:blip r:embed="rId4"/>
          <a:srcRect/>
          <a:stretch>
            <a:fillRect/>
          </a:stretch>
        </p:blipFill>
        <p:spPr bwMode="auto">
          <a:xfrm>
            <a:off x="5286380" y="3786190"/>
            <a:ext cx="3524275" cy="26432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Effect transition="in" filter="fade">
                                      <p:cBhvr>
                                        <p:cTn id="7" dur="770" decel="100000"/>
                                        <p:tgtEl>
                                          <p:spTgt spid="30721">
                                            <p:txEl>
                                              <p:pRg st="0" end="0"/>
                                            </p:txEl>
                                          </p:spTgt>
                                        </p:tgtEl>
                                      </p:cBhvr>
                                    </p:animEffect>
                                    <p:animScale>
                                      <p:cBhvr>
                                        <p:cTn id="8" dur="770" decel="100000"/>
                                        <p:tgtEl>
                                          <p:spTgt spid="30721">
                                            <p:txEl>
                                              <p:pRg st="0" end="0"/>
                                            </p:txEl>
                                          </p:spTgt>
                                        </p:tgtEl>
                                      </p:cBhvr>
                                      <p:from x="10000" y="10000"/>
                                      <p:to x="200000" y="450000"/>
                                    </p:animScale>
                                    <p:animScale>
                                      <p:cBhvr>
                                        <p:cTn id="9" dur="1230" accel="100000" fill="hold">
                                          <p:stCondLst>
                                            <p:cond delay="770"/>
                                          </p:stCondLst>
                                        </p:cTn>
                                        <p:tgtEl>
                                          <p:spTgt spid="30721">
                                            <p:txEl>
                                              <p:pRg st="0" end="0"/>
                                            </p:txEl>
                                          </p:spTgt>
                                        </p:tgtEl>
                                      </p:cBhvr>
                                      <p:from x="200000" y="450000"/>
                                      <p:to x="100000" y="100000"/>
                                    </p:animScale>
                                    <p:set>
                                      <p:cBhvr>
                                        <p:cTn id="10" dur="770" fill="hold"/>
                                        <p:tgtEl>
                                          <p:spTgt spid="30721">
                                            <p:txEl>
                                              <p:pRg st="0" end="0"/>
                                            </p:txEl>
                                          </p:spTgt>
                                        </p:tgtEl>
                                        <p:attrNameLst>
                                          <p:attrName>ppt_x</p:attrName>
                                        </p:attrNameLst>
                                      </p:cBhvr>
                                      <p:to>
                                        <p:strVal val="(0.5)"/>
                                      </p:to>
                                    </p:set>
                                    <p:anim from="(0.5)" to="(#ppt_x)" calcmode="lin" valueType="num">
                                      <p:cBhvr>
                                        <p:cTn id="11" dur="1230" accel="100000" fill="hold">
                                          <p:stCondLst>
                                            <p:cond delay="770"/>
                                          </p:stCondLst>
                                        </p:cTn>
                                        <p:tgtEl>
                                          <p:spTgt spid="30721">
                                            <p:txEl>
                                              <p:pRg st="0" end="0"/>
                                            </p:txEl>
                                          </p:spTgt>
                                        </p:tgtEl>
                                        <p:attrNameLst>
                                          <p:attrName>ppt_x</p:attrName>
                                        </p:attrNameLst>
                                      </p:cBhvr>
                                    </p:anim>
                                    <p:set>
                                      <p:cBhvr>
                                        <p:cTn id="12" dur="770" fill="hold"/>
                                        <p:tgtEl>
                                          <p:spTgt spid="3072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0721">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0721">
                                            <p:txEl>
                                              <p:pRg st="1" end="1"/>
                                            </p:txEl>
                                          </p:spTgt>
                                        </p:tgtEl>
                                        <p:attrNameLst>
                                          <p:attrName>style.visibility</p:attrName>
                                        </p:attrNameLst>
                                      </p:cBhvr>
                                      <p:to>
                                        <p:strVal val="visible"/>
                                      </p:to>
                                    </p:set>
                                    <p:animEffect transition="in" filter="fade">
                                      <p:cBhvr>
                                        <p:cTn id="16" dur="770" decel="100000"/>
                                        <p:tgtEl>
                                          <p:spTgt spid="30721">
                                            <p:txEl>
                                              <p:pRg st="1" end="1"/>
                                            </p:txEl>
                                          </p:spTgt>
                                        </p:tgtEl>
                                      </p:cBhvr>
                                    </p:animEffect>
                                    <p:animScale>
                                      <p:cBhvr>
                                        <p:cTn id="17" dur="770" decel="100000"/>
                                        <p:tgtEl>
                                          <p:spTgt spid="30721">
                                            <p:txEl>
                                              <p:pRg st="1" end="1"/>
                                            </p:txEl>
                                          </p:spTgt>
                                        </p:tgtEl>
                                      </p:cBhvr>
                                      <p:from x="10000" y="10000"/>
                                      <p:to x="200000" y="450000"/>
                                    </p:animScale>
                                    <p:animScale>
                                      <p:cBhvr>
                                        <p:cTn id="18" dur="1230" accel="100000" fill="hold">
                                          <p:stCondLst>
                                            <p:cond delay="770"/>
                                          </p:stCondLst>
                                        </p:cTn>
                                        <p:tgtEl>
                                          <p:spTgt spid="30721">
                                            <p:txEl>
                                              <p:pRg st="1" end="1"/>
                                            </p:txEl>
                                          </p:spTgt>
                                        </p:tgtEl>
                                      </p:cBhvr>
                                      <p:from x="200000" y="450000"/>
                                      <p:to x="100000" y="100000"/>
                                    </p:animScale>
                                    <p:set>
                                      <p:cBhvr>
                                        <p:cTn id="19" dur="770" fill="hold"/>
                                        <p:tgtEl>
                                          <p:spTgt spid="30721">
                                            <p:txEl>
                                              <p:pRg st="1" end="1"/>
                                            </p:txEl>
                                          </p:spTgt>
                                        </p:tgtEl>
                                        <p:attrNameLst>
                                          <p:attrName>ppt_x</p:attrName>
                                        </p:attrNameLst>
                                      </p:cBhvr>
                                      <p:to>
                                        <p:strVal val="(0.5)"/>
                                      </p:to>
                                    </p:set>
                                    <p:anim from="(0.5)" to="(#ppt_x)" calcmode="lin" valueType="num">
                                      <p:cBhvr>
                                        <p:cTn id="20" dur="1230" accel="100000" fill="hold">
                                          <p:stCondLst>
                                            <p:cond delay="770"/>
                                          </p:stCondLst>
                                        </p:cTn>
                                        <p:tgtEl>
                                          <p:spTgt spid="30721">
                                            <p:txEl>
                                              <p:pRg st="1" end="1"/>
                                            </p:txEl>
                                          </p:spTgt>
                                        </p:tgtEl>
                                        <p:attrNameLst>
                                          <p:attrName>ppt_x</p:attrName>
                                        </p:attrNameLst>
                                      </p:cBhvr>
                                    </p:anim>
                                    <p:set>
                                      <p:cBhvr>
                                        <p:cTn id="21" dur="770" fill="hold"/>
                                        <p:tgtEl>
                                          <p:spTgt spid="30721">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0721">
                                            <p:txEl>
                                              <p:pRg st="1" end="1"/>
                                            </p:txEl>
                                          </p:spTgt>
                                        </p:tgtEl>
                                        <p:attrNameLst>
                                          <p:attrName>ppt_y</p:attrName>
                                        </p:attrNameLst>
                                      </p:cBhvr>
                                    </p:anim>
                                  </p:childTnLst>
                                </p:cTn>
                              </p:par>
                            </p:childTnLst>
                          </p:cTn>
                        </p:par>
                        <p:par>
                          <p:cTn id="23" fill="hold">
                            <p:stCondLst>
                              <p:cond delay="2000"/>
                            </p:stCondLst>
                            <p:childTnLst>
                              <p:par>
                                <p:cTn id="24" presetID="20" presetClass="entr" presetSubtype="0" fill="hold" nodeType="afterEffect">
                                  <p:stCondLst>
                                    <p:cond delay="0"/>
                                  </p:stCondLst>
                                  <p:childTnLst>
                                    <p:set>
                                      <p:cBhvr>
                                        <p:cTn id="25" dur="1" fill="hold">
                                          <p:stCondLst>
                                            <p:cond delay="0"/>
                                          </p:stCondLst>
                                        </p:cTn>
                                        <p:tgtEl>
                                          <p:spTgt spid="30722"/>
                                        </p:tgtEl>
                                        <p:attrNameLst>
                                          <p:attrName>style.visibility</p:attrName>
                                        </p:attrNameLst>
                                      </p:cBhvr>
                                      <p:to>
                                        <p:strVal val="visible"/>
                                      </p:to>
                                    </p:set>
                                    <p:animEffect transition="in" filter="wedge">
                                      <p:cBhvr>
                                        <p:cTn id="26" dur="1000"/>
                                        <p:tgtEl>
                                          <p:spTgt spid="30722"/>
                                        </p:tgtEl>
                                      </p:cBhvr>
                                    </p:animEffect>
                                  </p:childTnLst>
                                </p:cTn>
                              </p:par>
                            </p:childTnLst>
                          </p:cTn>
                        </p:par>
                        <p:par>
                          <p:cTn id="27" fill="hold">
                            <p:stCondLst>
                              <p:cond delay="3000"/>
                            </p:stCondLst>
                            <p:childTnLst>
                              <p:par>
                                <p:cTn id="28" presetID="5" presetClass="entr" presetSubtype="10" fill="hold" nodeType="afterEffect">
                                  <p:stCondLst>
                                    <p:cond delay="0"/>
                                  </p:stCondLst>
                                  <p:childTnLst>
                                    <p:set>
                                      <p:cBhvr>
                                        <p:cTn id="29" dur="1" fill="hold">
                                          <p:stCondLst>
                                            <p:cond delay="0"/>
                                          </p:stCondLst>
                                        </p:cTn>
                                        <p:tgtEl>
                                          <p:spTgt spid="30723"/>
                                        </p:tgtEl>
                                        <p:attrNameLst>
                                          <p:attrName>style.visibility</p:attrName>
                                        </p:attrNameLst>
                                      </p:cBhvr>
                                      <p:to>
                                        <p:strVal val="visible"/>
                                      </p:to>
                                    </p:set>
                                    <p:animEffect transition="in" filter="checkerboard(across)">
                                      <p:cBhvr>
                                        <p:cTn id="30" dur="1000"/>
                                        <p:tgtEl>
                                          <p:spTgt spid="30723"/>
                                        </p:tgtEl>
                                      </p:cBhvr>
                                    </p:animEffect>
                                  </p:childTnLst>
                                </p:cTn>
                              </p:par>
                            </p:childTnLst>
                          </p:cTn>
                        </p:par>
                        <p:par>
                          <p:cTn id="31" fill="hold">
                            <p:stCondLst>
                              <p:cond delay="4000"/>
                            </p:stCondLst>
                            <p:childTnLst>
                              <p:par>
                                <p:cTn id="32" presetID="8" presetClass="entr" presetSubtype="16" fill="hold" nodeType="afterEffect">
                                  <p:stCondLst>
                                    <p:cond delay="0"/>
                                  </p:stCondLst>
                                  <p:childTnLst>
                                    <p:set>
                                      <p:cBhvr>
                                        <p:cTn id="33" dur="1" fill="hold">
                                          <p:stCondLst>
                                            <p:cond delay="0"/>
                                          </p:stCondLst>
                                        </p:cTn>
                                        <p:tgtEl>
                                          <p:spTgt spid="30724"/>
                                        </p:tgtEl>
                                        <p:attrNameLst>
                                          <p:attrName>style.visibility</p:attrName>
                                        </p:attrNameLst>
                                      </p:cBhvr>
                                      <p:to>
                                        <p:strVal val="visible"/>
                                      </p:to>
                                    </p:set>
                                    <p:animEffect transition="in" filter="diamond(in)">
                                      <p:cBhvr>
                                        <p:cTn id="3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5720" y="5857892"/>
            <a:ext cx="8229600" cy="782638"/>
          </a:xfrm>
        </p:spPr>
        <p:txBody>
          <a:bodyPr>
            <a:noAutofit/>
          </a:bodyPr>
          <a:lstStyle/>
          <a:p>
            <a:pPr fontAlgn="auto">
              <a:spcAft>
                <a:spcPts val="0"/>
              </a:spcAft>
              <a:defRPr/>
            </a:pPr>
            <a:r>
              <a:rPr lang="ru-RU" sz="2400" dirty="0" err="1" smtClean="0"/>
              <a:t>Бактерії</a:t>
            </a:r>
            <a:r>
              <a:rPr lang="ru-RU" sz="2400" dirty="0" smtClean="0"/>
              <a:t> , </a:t>
            </a:r>
            <a:r>
              <a:rPr lang="ru-RU" sz="2400" dirty="0" err="1" smtClean="0"/>
              <a:t>які</a:t>
            </a:r>
            <a:r>
              <a:rPr lang="ru-RU" sz="2400" dirty="0" smtClean="0"/>
              <a:t> </a:t>
            </a:r>
            <a:r>
              <a:rPr lang="ru-RU" sz="2400" dirty="0" err="1" smtClean="0"/>
              <a:t>живуть</a:t>
            </a:r>
            <a:r>
              <a:rPr lang="ru-RU" sz="2400" dirty="0" smtClean="0"/>
              <a:t> </a:t>
            </a:r>
            <a:r>
              <a:rPr lang="ru-RU" sz="2400" dirty="0" err="1" smtClean="0"/>
              <a:t>глибоко</a:t>
            </a:r>
            <a:r>
              <a:rPr lang="ru-RU" sz="2400" dirty="0" smtClean="0"/>
              <a:t> </a:t>
            </a:r>
            <a:r>
              <a:rPr lang="ru-RU" sz="2400" dirty="0" err="1" smtClean="0"/>
              <a:t>під</a:t>
            </a:r>
            <a:r>
              <a:rPr lang="ru-RU" sz="2400" dirty="0" smtClean="0"/>
              <a:t> водою </a:t>
            </a:r>
            <a:r>
              <a:rPr lang="ru-RU" sz="2400" dirty="0" err="1" smtClean="0"/>
              <a:t>допомагають</a:t>
            </a:r>
            <a:r>
              <a:rPr lang="ru-RU" sz="2400" dirty="0" smtClean="0"/>
              <a:t> </a:t>
            </a:r>
            <a:r>
              <a:rPr lang="ru-RU" sz="2400" dirty="0" err="1" smtClean="0"/>
              <a:t>створювати</a:t>
            </a:r>
            <a:r>
              <a:rPr lang="ru-RU" sz="2400" dirty="0" smtClean="0"/>
              <a:t>  лосьон  для </a:t>
            </a:r>
            <a:r>
              <a:rPr lang="ru-RU" sz="2400" dirty="0" err="1" smtClean="0"/>
              <a:t>ефективного</a:t>
            </a:r>
            <a:r>
              <a:rPr lang="ru-RU" sz="2400" dirty="0" smtClean="0"/>
              <a:t> </a:t>
            </a:r>
            <a:r>
              <a:rPr lang="ru-RU" sz="2400" dirty="0" err="1" smtClean="0"/>
              <a:t>захисту</a:t>
            </a:r>
            <a:r>
              <a:rPr lang="ru-RU" sz="2400" dirty="0" smtClean="0"/>
              <a:t>  </a:t>
            </a:r>
            <a:r>
              <a:rPr lang="ru-RU" sz="2400" dirty="0" err="1" smtClean="0"/>
              <a:t>шкіри</a:t>
            </a:r>
            <a:r>
              <a:rPr lang="ru-RU" sz="2400" dirty="0" smtClean="0"/>
              <a:t>   </a:t>
            </a:r>
            <a:r>
              <a:rPr lang="ru-RU" sz="2400" dirty="0" err="1" smtClean="0"/>
              <a:t>від</a:t>
            </a:r>
            <a:r>
              <a:rPr lang="ru-RU" sz="2400" dirty="0" smtClean="0"/>
              <a:t> </a:t>
            </a:r>
            <a:r>
              <a:rPr lang="ru-RU" sz="2400" dirty="0" err="1" smtClean="0"/>
              <a:t>згубних</a:t>
            </a:r>
            <a:r>
              <a:rPr lang="ru-RU" sz="2400" dirty="0" smtClean="0"/>
              <a:t> </a:t>
            </a:r>
            <a:r>
              <a:rPr lang="ru-RU" sz="2400" dirty="0" err="1" smtClean="0"/>
              <a:t>променів</a:t>
            </a:r>
            <a:r>
              <a:rPr lang="ru-RU" sz="2400" dirty="0" smtClean="0"/>
              <a:t> </a:t>
            </a:r>
            <a:r>
              <a:rPr lang="ru-RU" sz="2400" dirty="0" err="1" smtClean="0"/>
              <a:t>сонця</a:t>
            </a:r>
            <a:r>
              <a:rPr lang="ru-RU" sz="2400" dirty="0" smtClean="0"/>
              <a:t>.</a:t>
            </a:r>
            <a:endParaRPr lang="ru-RU" sz="2400" dirty="0"/>
          </a:p>
        </p:txBody>
      </p:sp>
      <p:pic>
        <p:nvPicPr>
          <p:cNvPr id="27653" name="Picture 5" descr="MPj03373780000[1]"/>
          <p:cNvPicPr>
            <a:picLocks noChangeAspect="1" noChangeArrowheads="1"/>
          </p:cNvPicPr>
          <p:nvPr/>
        </p:nvPicPr>
        <p:blipFill>
          <a:blip r:embed="rId3"/>
          <a:srcRect/>
          <a:stretch>
            <a:fillRect/>
          </a:stretch>
        </p:blipFill>
        <p:spPr bwMode="auto">
          <a:xfrm>
            <a:off x="6577013" y="333375"/>
            <a:ext cx="2260600" cy="3167063"/>
          </a:xfrm>
          <a:prstGeom prst="rect">
            <a:avLst/>
          </a:prstGeom>
          <a:noFill/>
          <a:ln w="9525">
            <a:noFill/>
            <a:miter lim="800000"/>
            <a:headEnd/>
            <a:tailEnd/>
          </a:ln>
        </p:spPr>
      </p:pic>
      <p:pic>
        <p:nvPicPr>
          <p:cNvPr id="31747" name="Picture 7" descr="MPj03374130000[1]"/>
          <p:cNvPicPr>
            <a:picLocks noChangeAspect="1" noChangeArrowheads="1"/>
          </p:cNvPicPr>
          <p:nvPr/>
        </p:nvPicPr>
        <p:blipFill>
          <a:blip r:embed="rId4"/>
          <a:srcRect/>
          <a:stretch>
            <a:fillRect/>
          </a:stretch>
        </p:blipFill>
        <p:spPr bwMode="auto">
          <a:xfrm>
            <a:off x="3697288" y="1125538"/>
            <a:ext cx="2260600" cy="3167062"/>
          </a:xfrm>
          <a:prstGeom prst="rect">
            <a:avLst/>
          </a:prstGeom>
          <a:noFill/>
          <a:ln w="9525">
            <a:noFill/>
            <a:miter lim="800000"/>
            <a:headEnd/>
            <a:tailEnd/>
          </a:ln>
        </p:spPr>
      </p:pic>
      <p:pic>
        <p:nvPicPr>
          <p:cNvPr id="31748" name="Picture 8" descr="MCj03710860000[1]"/>
          <p:cNvPicPr>
            <a:picLocks noChangeAspect="1" noChangeArrowheads="1"/>
          </p:cNvPicPr>
          <p:nvPr/>
        </p:nvPicPr>
        <p:blipFill>
          <a:blip r:embed="rId5"/>
          <a:srcRect/>
          <a:stretch>
            <a:fillRect/>
          </a:stretch>
        </p:blipFill>
        <p:spPr bwMode="auto">
          <a:xfrm>
            <a:off x="6143625" y="4143375"/>
            <a:ext cx="1962150" cy="1414463"/>
          </a:xfrm>
          <a:prstGeom prst="rect">
            <a:avLst/>
          </a:prstGeom>
          <a:noFill/>
          <a:ln w="9525">
            <a:noFill/>
            <a:miter lim="800000"/>
            <a:headEnd/>
            <a:tailEnd/>
          </a:ln>
        </p:spPr>
      </p:pic>
      <p:sp>
        <p:nvSpPr>
          <p:cNvPr id="31749" name="AutoShape 9"/>
          <p:cNvSpPr>
            <a:spLocks noChangeArrowheads="1"/>
          </p:cNvSpPr>
          <p:nvPr/>
        </p:nvSpPr>
        <p:spPr bwMode="auto">
          <a:xfrm>
            <a:off x="468313" y="260350"/>
            <a:ext cx="1582737" cy="1584325"/>
          </a:xfrm>
          <a:prstGeom prst="sun">
            <a:avLst>
              <a:gd name="adj" fmla="val 36407"/>
            </a:avLst>
          </a:prstGeom>
          <a:gradFill rotWithShape="1">
            <a:gsLst>
              <a:gs pos="0">
                <a:srgbClr val="FFCC00"/>
              </a:gs>
              <a:gs pos="100000">
                <a:srgbClr val="FF6600"/>
              </a:gs>
            </a:gsLst>
            <a:path path="rect">
              <a:fillToRect l="50000" t="50000" r="50000" b="50000"/>
            </a:path>
          </a:gradFill>
          <a:ln w="9525">
            <a:solidFill>
              <a:srgbClr val="FF6600"/>
            </a:solidFill>
            <a:miter lim="800000"/>
            <a:headEnd/>
            <a:tailEnd/>
          </a:ln>
        </p:spPr>
        <p:txBody>
          <a:bodyPr wrap="none" anchor="ctr"/>
          <a:lstStyle/>
          <a:p>
            <a:endParaRPr lang="uk-UA">
              <a:latin typeface="Constantia" pitchFamily="18" charset="0"/>
            </a:endParaRPr>
          </a:p>
        </p:txBody>
      </p:sp>
      <p:pic>
        <p:nvPicPr>
          <p:cNvPr id="27658" name="Picture 1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458788"/>
            <a:ext cx="233362" cy="233363"/>
          </a:xfrm>
          <a:prstGeom prst="rect">
            <a:avLst/>
          </a:prstGeom>
          <a:noFill/>
          <a:ln w="9525">
            <a:noFill/>
            <a:miter lim="800000"/>
            <a:headEnd/>
            <a:tailEnd/>
          </a:ln>
        </p:spPr>
      </p:pic>
      <p:grpSp>
        <p:nvGrpSpPr>
          <p:cNvPr id="31751" name="Group 11"/>
          <p:cNvGrpSpPr>
            <a:grpSpLocks/>
          </p:cNvGrpSpPr>
          <p:nvPr/>
        </p:nvGrpSpPr>
        <p:grpSpPr bwMode="auto">
          <a:xfrm>
            <a:off x="5148263" y="549275"/>
            <a:ext cx="215900" cy="503238"/>
            <a:chOff x="2653" y="935"/>
            <a:chExt cx="363" cy="998"/>
          </a:xfrm>
        </p:grpSpPr>
        <p:sp>
          <p:nvSpPr>
            <p:cNvPr id="31823" name="AutoShape 1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24" name="Line 1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25" name="Line 1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26" name="Line 1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27" name="Line 1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28" name="Line 1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2" name="Group 18"/>
          <p:cNvGrpSpPr>
            <a:grpSpLocks/>
          </p:cNvGrpSpPr>
          <p:nvPr/>
        </p:nvGrpSpPr>
        <p:grpSpPr bwMode="auto">
          <a:xfrm>
            <a:off x="2411413" y="3789363"/>
            <a:ext cx="215900" cy="503237"/>
            <a:chOff x="2653" y="935"/>
            <a:chExt cx="363" cy="998"/>
          </a:xfrm>
        </p:grpSpPr>
        <p:sp>
          <p:nvSpPr>
            <p:cNvPr id="31817"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18" name="Line 2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19" name="Line 2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20" name="Line 2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21" name="Line 2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22" name="Line 2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3" name="Group 25"/>
          <p:cNvGrpSpPr>
            <a:grpSpLocks/>
          </p:cNvGrpSpPr>
          <p:nvPr/>
        </p:nvGrpSpPr>
        <p:grpSpPr bwMode="auto">
          <a:xfrm>
            <a:off x="5219700" y="3068638"/>
            <a:ext cx="215900" cy="503237"/>
            <a:chOff x="2653" y="935"/>
            <a:chExt cx="363" cy="998"/>
          </a:xfrm>
        </p:grpSpPr>
        <p:sp>
          <p:nvSpPr>
            <p:cNvPr id="31811"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12"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13"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14"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15"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16"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4" name="Group 32"/>
          <p:cNvGrpSpPr>
            <a:grpSpLocks/>
          </p:cNvGrpSpPr>
          <p:nvPr/>
        </p:nvGrpSpPr>
        <p:grpSpPr bwMode="auto">
          <a:xfrm>
            <a:off x="7308850" y="4508500"/>
            <a:ext cx="215900" cy="503238"/>
            <a:chOff x="2653" y="935"/>
            <a:chExt cx="363" cy="998"/>
          </a:xfrm>
        </p:grpSpPr>
        <p:sp>
          <p:nvSpPr>
            <p:cNvPr id="31805"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06"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07"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08"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09"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10"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55" name="Group 39"/>
          <p:cNvGrpSpPr>
            <a:grpSpLocks/>
          </p:cNvGrpSpPr>
          <p:nvPr/>
        </p:nvGrpSpPr>
        <p:grpSpPr bwMode="auto">
          <a:xfrm>
            <a:off x="8101013" y="1700213"/>
            <a:ext cx="215900" cy="503237"/>
            <a:chOff x="2653" y="935"/>
            <a:chExt cx="363" cy="998"/>
          </a:xfrm>
        </p:grpSpPr>
        <p:sp>
          <p:nvSpPr>
            <p:cNvPr id="31799"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800"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801"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802"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803"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804"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31756" name="Picture 46" descr="MCj03964740000[1]"/>
          <p:cNvPicPr>
            <a:picLocks noChangeAspect="1" noChangeArrowheads="1"/>
          </p:cNvPicPr>
          <p:nvPr/>
        </p:nvPicPr>
        <p:blipFill>
          <a:blip r:embed="rId7"/>
          <a:srcRect/>
          <a:stretch>
            <a:fillRect/>
          </a:stretch>
        </p:blipFill>
        <p:spPr bwMode="auto">
          <a:xfrm>
            <a:off x="357188" y="3786188"/>
            <a:ext cx="3354387" cy="1814512"/>
          </a:xfrm>
          <a:prstGeom prst="rect">
            <a:avLst/>
          </a:prstGeom>
          <a:noFill/>
          <a:ln w="9525">
            <a:noFill/>
            <a:miter lim="800000"/>
            <a:headEnd/>
            <a:tailEnd/>
          </a:ln>
        </p:spPr>
      </p:pic>
      <p:sp>
        <p:nvSpPr>
          <p:cNvPr id="31757" name="Line 47"/>
          <p:cNvSpPr>
            <a:spLocks noChangeShapeType="1"/>
          </p:cNvSpPr>
          <p:nvPr/>
        </p:nvSpPr>
        <p:spPr bwMode="auto">
          <a:xfrm flipH="1">
            <a:off x="1042988" y="1484313"/>
            <a:ext cx="73025" cy="1873250"/>
          </a:xfrm>
          <a:prstGeom prst="line">
            <a:avLst/>
          </a:prstGeom>
          <a:noFill/>
          <a:ln w="28575">
            <a:solidFill>
              <a:srgbClr val="FF9900"/>
            </a:solidFill>
            <a:round/>
            <a:headEnd/>
            <a:tailEnd/>
          </a:ln>
        </p:spPr>
        <p:txBody>
          <a:bodyPr/>
          <a:lstStyle/>
          <a:p>
            <a:endParaRPr lang="uk-UA"/>
          </a:p>
        </p:txBody>
      </p:sp>
      <p:sp>
        <p:nvSpPr>
          <p:cNvPr id="31758" name="Line 48"/>
          <p:cNvSpPr>
            <a:spLocks noChangeShapeType="1"/>
          </p:cNvSpPr>
          <p:nvPr/>
        </p:nvSpPr>
        <p:spPr bwMode="auto">
          <a:xfrm flipH="1">
            <a:off x="395288" y="1484313"/>
            <a:ext cx="647700" cy="1223962"/>
          </a:xfrm>
          <a:prstGeom prst="line">
            <a:avLst/>
          </a:prstGeom>
          <a:noFill/>
          <a:ln w="28575">
            <a:solidFill>
              <a:srgbClr val="FF9900"/>
            </a:solidFill>
            <a:round/>
            <a:headEnd/>
            <a:tailEnd/>
          </a:ln>
        </p:spPr>
        <p:txBody>
          <a:bodyPr/>
          <a:lstStyle/>
          <a:p>
            <a:endParaRPr lang="uk-UA"/>
          </a:p>
        </p:txBody>
      </p:sp>
      <p:sp>
        <p:nvSpPr>
          <p:cNvPr id="31759" name="Line 49"/>
          <p:cNvSpPr>
            <a:spLocks noChangeShapeType="1"/>
          </p:cNvSpPr>
          <p:nvPr/>
        </p:nvSpPr>
        <p:spPr bwMode="auto">
          <a:xfrm>
            <a:off x="1692275" y="1341438"/>
            <a:ext cx="935038" cy="431800"/>
          </a:xfrm>
          <a:prstGeom prst="line">
            <a:avLst/>
          </a:prstGeom>
          <a:noFill/>
          <a:ln w="28575">
            <a:solidFill>
              <a:srgbClr val="FF9900"/>
            </a:solidFill>
            <a:round/>
            <a:headEnd/>
            <a:tailEnd/>
          </a:ln>
        </p:spPr>
        <p:txBody>
          <a:bodyPr/>
          <a:lstStyle/>
          <a:p>
            <a:endParaRPr lang="uk-UA"/>
          </a:p>
        </p:txBody>
      </p:sp>
      <p:sp>
        <p:nvSpPr>
          <p:cNvPr id="31760" name="Line 50"/>
          <p:cNvSpPr>
            <a:spLocks noChangeShapeType="1"/>
          </p:cNvSpPr>
          <p:nvPr/>
        </p:nvSpPr>
        <p:spPr bwMode="auto">
          <a:xfrm>
            <a:off x="1403350" y="1484313"/>
            <a:ext cx="215900" cy="1727200"/>
          </a:xfrm>
          <a:prstGeom prst="line">
            <a:avLst/>
          </a:prstGeom>
          <a:noFill/>
          <a:ln w="28575">
            <a:solidFill>
              <a:srgbClr val="FF9900"/>
            </a:solidFill>
            <a:round/>
            <a:headEnd/>
            <a:tailEnd/>
          </a:ln>
        </p:spPr>
        <p:txBody>
          <a:bodyPr/>
          <a:lstStyle/>
          <a:p>
            <a:endParaRPr lang="uk-UA"/>
          </a:p>
        </p:txBody>
      </p:sp>
      <p:sp>
        <p:nvSpPr>
          <p:cNvPr id="31761" name="Line 51"/>
          <p:cNvSpPr>
            <a:spLocks noChangeShapeType="1"/>
          </p:cNvSpPr>
          <p:nvPr/>
        </p:nvSpPr>
        <p:spPr bwMode="auto">
          <a:xfrm flipH="1">
            <a:off x="684213" y="1484313"/>
            <a:ext cx="431800" cy="1800225"/>
          </a:xfrm>
          <a:prstGeom prst="line">
            <a:avLst/>
          </a:prstGeom>
          <a:noFill/>
          <a:ln w="28575">
            <a:solidFill>
              <a:srgbClr val="FF9900"/>
            </a:solidFill>
            <a:round/>
            <a:headEnd/>
            <a:tailEnd/>
          </a:ln>
        </p:spPr>
        <p:txBody>
          <a:bodyPr/>
          <a:lstStyle/>
          <a:p>
            <a:endParaRPr lang="uk-UA"/>
          </a:p>
        </p:txBody>
      </p:sp>
      <p:sp>
        <p:nvSpPr>
          <p:cNvPr id="31762" name="Line 52"/>
          <p:cNvSpPr>
            <a:spLocks noChangeShapeType="1"/>
          </p:cNvSpPr>
          <p:nvPr/>
        </p:nvSpPr>
        <p:spPr bwMode="auto">
          <a:xfrm flipH="1">
            <a:off x="179388" y="1196975"/>
            <a:ext cx="755650" cy="360363"/>
          </a:xfrm>
          <a:prstGeom prst="line">
            <a:avLst/>
          </a:prstGeom>
          <a:noFill/>
          <a:ln w="28575">
            <a:solidFill>
              <a:srgbClr val="FF9900"/>
            </a:solidFill>
            <a:round/>
            <a:headEnd/>
            <a:tailEnd/>
          </a:ln>
        </p:spPr>
        <p:txBody>
          <a:bodyPr/>
          <a:lstStyle/>
          <a:p>
            <a:endParaRPr lang="uk-UA"/>
          </a:p>
        </p:txBody>
      </p:sp>
      <p:sp>
        <p:nvSpPr>
          <p:cNvPr id="31763" name="Line 53"/>
          <p:cNvSpPr>
            <a:spLocks noChangeShapeType="1"/>
          </p:cNvSpPr>
          <p:nvPr/>
        </p:nvSpPr>
        <p:spPr bwMode="auto">
          <a:xfrm flipH="1" flipV="1">
            <a:off x="1403350" y="1484313"/>
            <a:ext cx="1655763" cy="1368425"/>
          </a:xfrm>
          <a:prstGeom prst="line">
            <a:avLst/>
          </a:prstGeom>
          <a:noFill/>
          <a:ln w="28575">
            <a:solidFill>
              <a:srgbClr val="FF9900"/>
            </a:solidFill>
            <a:round/>
            <a:headEnd/>
            <a:tailEnd/>
          </a:ln>
        </p:spPr>
        <p:txBody>
          <a:bodyPr/>
          <a:lstStyle/>
          <a:p>
            <a:endParaRPr lang="uk-UA"/>
          </a:p>
        </p:txBody>
      </p:sp>
      <p:sp>
        <p:nvSpPr>
          <p:cNvPr id="31764" name="Line 54"/>
          <p:cNvSpPr>
            <a:spLocks noChangeShapeType="1"/>
          </p:cNvSpPr>
          <p:nvPr/>
        </p:nvSpPr>
        <p:spPr bwMode="auto">
          <a:xfrm>
            <a:off x="1428750" y="1500188"/>
            <a:ext cx="720725" cy="2305050"/>
          </a:xfrm>
          <a:prstGeom prst="line">
            <a:avLst/>
          </a:prstGeom>
          <a:noFill/>
          <a:ln w="28575">
            <a:solidFill>
              <a:srgbClr val="FF9900"/>
            </a:solidFill>
            <a:round/>
            <a:headEnd/>
            <a:tailEnd/>
          </a:ln>
        </p:spPr>
        <p:txBody>
          <a:bodyPr/>
          <a:lstStyle/>
          <a:p>
            <a:endParaRPr lang="uk-UA"/>
          </a:p>
        </p:txBody>
      </p:sp>
      <p:grpSp>
        <p:nvGrpSpPr>
          <p:cNvPr id="31765" name="Group 55"/>
          <p:cNvGrpSpPr>
            <a:grpSpLocks/>
          </p:cNvGrpSpPr>
          <p:nvPr/>
        </p:nvGrpSpPr>
        <p:grpSpPr bwMode="auto">
          <a:xfrm>
            <a:off x="1258888" y="3429000"/>
            <a:ext cx="215900" cy="503238"/>
            <a:chOff x="2653" y="935"/>
            <a:chExt cx="363" cy="998"/>
          </a:xfrm>
        </p:grpSpPr>
        <p:sp>
          <p:nvSpPr>
            <p:cNvPr id="31793" name="AutoShape 5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94" name="Line 5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95" name="Line 5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96" name="Line 5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97" name="Line 6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98" name="Line 6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6" name="Group 62"/>
          <p:cNvGrpSpPr>
            <a:grpSpLocks/>
          </p:cNvGrpSpPr>
          <p:nvPr/>
        </p:nvGrpSpPr>
        <p:grpSpPr bwMode="auto">
          <a:xfrm>
            <a:off x="468313" y="3357563"/>
            <a:ext cx="215900" cy="503237"/>
            <a:chOff x="2653" y="935"/>
            <a:chExt cx="363" cy="998"/>
          </a:xfrm>
        </p:grpSpPr>
        <p:sp>
          <p:nvSpPr>
            <p:cNvPr id="31787" name="AutoShape 6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88" name="Line 6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89" name="Line 6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90" name="Line 6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91" name="Line 6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92" name="Line 6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7" name="Group 69"/>
          <p:cNvGrpSpPr>
            <a:grpSpLocks/>
          </p:cNvGrpSpPr>
          <p:nvPr/>
        </p:nvGrpSpPr>
        <p:grpSpPr bwMode="auto">
          <a:xfrm>
            <a:off x="2916238" y="3860800"/>
            <a:ext cx="215900" cy="503238"/>
            <a:chOff x="2653" y="935"/>
            <a:chExt cx="363" cy="998"/>
          </a:xfrm>
        </p:grpSpPr>
        <p:sp>
          <p:nvSpPr>
            <p:cNvPr id="31781" name="AutoShape 7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82" name="Line 7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83" name="Line 7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84" name="Line 7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85" name="Line 7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86" name="Line 7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31768" name="Group 76"/>
          <p:cNvGrpSpPr>
            <a:grpSpLocks/>
          </p:cNvGrpSpPr>
          <p:nvPr/>
        </p:nvGrpSpPr>
        <p:grpSpPr bwMode="auto">
          <a:xfrm>
            <a:off x="1979613" y="3716338"/>
            <a:ext cx="215900" cy="503237"/>
            <a:chOff x="2653" y="935"/>
            <a:chExt cx="363" cy="998"/>
          </a:xfrm>
        </p:grpSpPr>
        <p:sp>
          <p:nvSpPr>
            <p:cNvPr id="31775" name="AutoShape 7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31776" name="Line 7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31777" name="Line 7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31778" name="Line 8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31779" name="Line 8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31780" name="Line 8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31769" name="Line 83"/>
          <p:cNvSpPr>
            <a:spLocks noChangeShapeType="1"/>
          </p:cNvSpPr>
          <p:nvPr/>
        </p:nvSpPr>
        <p:spPr bwMode="auto">
          <a:xfrm flipH="1" flipV="1">
            <a:off x="1692275" y="908050"/>
            <a:ext cx="792163" cy="44450"/>
          </a:xfrm>
          <a:prstGeom prst="line">
            <a:avLst/>
          </a:prstGeom>
          <a:noFill/>
          <a:ln w="28575">
            <a:solidFill>
              <a:srgbClr val="FF9900"/>
            </a:solidFill>
            <a:round/>
            <a:headEnd/>
            <a:tailEnd/>
          </a:ln>
        </p:spPr>
        <p:txBody>
          <a:bodyPr/>
          <a:lstStyle/>
          <a:p>
            <a:endParaRPr lang="uk-UA"/>
          </a:p>
        </p:txBody>
      </p:sp>
      <p:sp>
        <p:nvSpPr>
          <p:cNvPr id="31770" name="Line 84"/>
          <p:cNvSpPr>
            <a:spLocks noChangeShapeType="1"/>
          </p:cNvSpPr>
          <p:nvPr/>
        </p:nvSpPr>
        <p:spPr bwMode="auto">
          <a:xfrm flipH="1">
            <a:off x="1692275" y="404813"/>
            <a:ext cx="792163" cy="431800"/>
          </a:xfrm>
          <a:prstGeom prst="line">
            <a:avLst/>
          </a:prstGeom>
          <a:noFill/>
          <a:ln w="28575">
            <a:solidFill>
              <a:srgbClr val="FF9900"/>
            </a:solidFill>
            <a:round/>
            <a:headEnd/>
            <a:tailEnd/>
          </a:ln>
        </p:spPr>
        <p:txBody>
          <a:bodyPr/>
          <a:lstStyle/>
          <a:p>
            <a:endParaRPr lang="uk-UA"/>
          </a:p>
        </p:txBody>
      </p:sp>
      <p:sp>
        <p:nvSpPr>
          <p:cNvPr id="31771" name="Line 85"/>
          <p:cNvSpPr>
            <a:spLocks noChangeShapeType="1"/>
          </p:cNvSpPr>
          <p:nvPr/>
        </p:nvSpPr>
        <p:spPr bwMode="auto">
          <a:xfrm flipH="1">
            <a:off x="1403350" y="260350"/>
            <a:ext cx="215900" cy="431800"/>
          </a:xfrm>
          <a:prstGeom prst="line">
            <a:avLst/>
          </a:prstGeom>
          <a:noFill/>
          <a:ln w="28575">
            <a:solidFill>
              <a:srgbClr val="FF9900"/>
            </a:solidFill>
            <a:round/>
            <a:headEnd/>
            <a:tailEnd/>
          </a:ln>
        </p:spPr>
        <p:txBody>
          <a:bodyPr/>
          <a:lstStyle/>
          <a:p>
            <a:endParaRPr lang="uk-UA"/>
          </a:p>
        </p:txBody>
      </p:sp>
      <p:sp>
        <p:nvSpPr>
          <p:cNvPr id="31772" name="Line 86"/>
          <p:cNvSpPr>
            <a:spLocks noChangeShapeType="1"/>
          </p:cNvSpPr>
          <p:nvPr/>
        </p:nvSpPr>
        <p:spPr bwMode="auto">
          <a:xfrm>
            <a:off x="1403350" y="1484313"/>
            <a:ext cx="1223963" cy="2305050"/>
          </a:xfrm>
          <a:prstGeom prst="line">
            <a:avLst/>
          </a:prstGeom>
          <a:noFill/>
          <a:ln w="28575">
            <a:solidFill>
              <a:srgbClr val="FF9900"/>
            </a:solidFill>
            <a:round/>
            <a:headEnd/>
            <a:tailEnd/>
          </a:ln>
        </p:spPr>
        <p:txBody>
          <a:bodyPr/>
          <a:lstStyle/>
          <a:p>
            <a:endParaRPr lang="uk-UA"/>
          </a:p>
        </p:txBody>
      </p:sp>
      <p:sp>
        <p:nvSpPr>
          <p:cNvPr id="31773" name="Line 87"/>
          <p:cNvSpPr>
            <a:spLocks noChangeShapeType="1"/>
          </p:cNvSpPr>
          <p:nvPr/>
        </p:nvSpPr>
        <p:spPr bwMode="auto">
          <a:xfrm flipH="1">
            <a:off x="395288" y="1196975"/>
            <a:ext cx="504825" cy="719138"/>
          </a:xfrm>
          <a:prstGeom prst="line">
            <a:avLst/>
          </a:prstGeom>
          <a:noFill/>
          <a:ln w="28575">
            <a:solidFill>
              <a:srgbClr val="FF9900"/>
            </a:solidFill>
            <a:round/>
            <a:headEnd/>
            <a:tailEnd/>
          </a:ln>
        </p:spPr>
        <p:txBody>
          <a:bodyPr/>
          <a:lstStyle/>
          <a:p>
            <a:endParaRPr lang="uk-UA"/>
          </a:p>
        </p:txBody>
      </p:sp>
      <p:sp>
        <p:nvSpPr>
          <p:cNvPr id="31774" name="Line 88"/>
          <p:cNvSpPr>
            <a:spLocks noChangeShapeType="1"/>
          </p:cNvSpPr>
          <p:nvPr/>
        </p:nvSpPr>
        <p:spPr bwMode="auto">
          <a:xfrm flipH="1">
            <a:off x="1187450" y="1484313"/>
            <a:ext cx="215900" cy="2089150"/>
          </a:xfrm>
          <a:prstGeom prst="line">
            <a:avLst/>
          </a:prstGeom>
          <a:noFill/>
          <a:ln w="28575">
            <a:solidFill>
              <a:srgbClr val="FF9900"/>
            </a:solidFill>
            <a:round/>
            <a:headEnd/>
            <a:tailEnd/>
          </a:ln>
        </p:spPr>
        <p:txBody>
          <a:bodyPr/>
          <a:lstStyle/>
          <a:p>
            <a:endParaRPr lang="uk-UA"/>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9" fill="hold"/>
                                        <p:tgtEl>
                                          <p:spTgt spid="27658"/>
                                        </p:tgtEl>
                                      </p:cBhvr>
                                    </p:cmd>
                                  </p:childTnLst>
                                </p:cTn>
                              </p:par>
                              <p:par>
                                <p:cTn id="7" presetID="30" presetClass="entr" presetSubtype="0" fill="hold" nodeType="withEffect">
                                  <p:stCondLst>
                                    <p:cond delay="3000"/>
                                  </p:stCondLst>
                                  <p:childTnLst>
                                    <p:set>
                                      <p:cBhvr>
                                        <p:cTn id="8" dur="1" fill="hold">
                                          <p:stCondLst>
                                            <p:cond delay="0"/>
                                          </p:stCondLst>
                                        </p:cTn>
                                        <p:tgtEl>
                                          <p:spTgt spid="27653"/>
                                        </p:tgtEl>
                                        <p:attrNameLst>
                                          <p:attrName>style.visibility</p:attrName>
                                        </p:attrNameLst>
                                      </p:cBhvr>
                                      <p:to>
                                        <p:strVal val="visible"/>
                                      </p:to>
                                    </p:set>
                                    <p:animEffect transition="in" filter="fade">
                                      <p:cBhvr>
                                        <p:cTn id="9" dur="800" decel="100000"/>
                                        <p:tgtEl>
                                          <p:spTgt spid="27653"/>
                                        </p:tgtEl>
                                      </p:cBhvr>
                                    </p:animEffect>
                                    <p:anim calcmode="lin" valueType="num">
                                      <p:cBhvr>
                                        <p:cTn id="10" dur="800" decel="100000" fill="hold"/>
                                        <p:tgtEl>
                                          <p:spTgt spid="27653"/>
                                        </p:tgtEl>
                                        <p:attrNameLst>
                                          <p:attrName>style.rotation</p:attrName>
                                        </p:attrNameLst>
                                      </p:cBhvr>
                                      <p:tavLst>
                                        <p:tav tm="0">
                                          <p:val>
                                            <p:fltVal val="-90"/>
                                          </p:val>
                                        </p:tav>
                                        <p:tav tm="100000">
                                          <p:val>
                                            <p:fltVal val="0"/>
                                          </p:val>
                                        </p:tav>
                                      </p:tavLst>
                                    </p:anim>
                                    <p:anim calcmode="lin" valueType="num">
                                      <p:cBhvr>
                                        <p:cTn id="11" dur="800" decel="100000" fill="hold"/>
                                        <p:tgtEl>
                                          <p:spTgt spid="27653"/>
                                        </p:tgtEl>
                                        <p:attrNameLst>
                                          <p:attrName>ppt_x</p:attrName>
                                        </p:attrNameLst>
                                      </p:cBhvr>
                                      <p:tavLst>
                                        <p:tav tm="0">
                                          <p:val>
                                            <p:strVal val="#ppt_x+0.4"/>
                                          </p:val>
                                        </p:tav>
                                        <p:tav tm="100000">
                                          <p:val>
                                            <p:strVal val="#ppt_x-0.05"/>
                                          </p:val>
                                        </p:tav>
                                      </p:tavLst>
                                    </p:anim>
                                    <p:anim calcmode="lin" valueType="num">
                                      <p:cBhvr>
                                        <p:cTn id="12" dur="800" decel="100000" fill="hold"/>
                                        <p:tgtEl>
                                          <p:spTgt spid="27653"/>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27650"/>
                                        </p:tgtEl>
                                        <p:attrNameLst>
                                          <p:attrName>style.visibility</p:attrName>
                                        </p:attrNameLst>
                                      </p:cBhvr>
                                      <p:to>
                                        <p:strVal val="visible"/>
                                      </p:to>
                                    </p:set>
                                    <p:anim calcmode="lin" valueType="num">
                                      <p:cBhvr>
                                        <p:cTn id="17"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fade">
                                      <p:cBhvr>
                                        <p:cTn id="25" dur="385" decel="100000"/>
                                        <p:tgtEl>
                                          <p:spTgt spid="31747"/>
                                        </p:tgtEl>
                                      </p:cBhvr>
                                    </p:animEffect>
                                    <p:animScale>
                                      <p:cBhvr>
                                        <p:cTn id="26" dur="385" decel="100000"/>
                                        <p:tgtEl>
                                          <p:spTgt spid="31747"/>
                                        </p:tgtEl>
                                      </p:cBhvr>
                                      <p:from x="10000" y="10000"/>
                                      <p:to x="200000" y="450000"/>
                                    </p:animScale>
                                    <p:animScale>
                                      <p:cBhvr>
                                        <p:cTn id="27" dur="615" accel="100000" fill="hold">
                                          <p:stCondLst>
                                            <p:cond delay="385"/>
                                          </p:stCondLst>
                                        </p:cTn>
                                        <p:tgtEl>
                                          <p:spTgt spid="31747"/>
                                        </p:tgtEl>
                                      </p:cBhvr>
                                      <p:from x="200000" y="450000"/>
                                      <p:to x="100000" y="100000"/>
                                    </p:animScale>
                                    <p:set>
                                      <p:cBhvr>
                                        <p:cTn id="28" dur="385" fill="hold"/>
                                        <p:tgtEl>
                                          <p:spTgt spid="31747"/>
                                        </p:tgtEl>
                                        <p:attrNameLst>
                                          <p:attrName>ppt_x</p:attrName>
                                        </p:attrNameLst>
                                      </p:cBhvr>
                                      <p:to>
                                        <p:strVal val="(0.5)"/>
                                      </p:to>
                                    </p:set>
                                    <p:anim from="(0.5)" to="(#ppt_x)" calcmode="lin" valueType="num">
                                      <p:cBhvr>
                                        <p:cTn id="29" dur="615" accel="100000" fill="hold">
                                          <p:stCondLst>
                                            <p:cond delay="385"/>
                                          </p:stCondLst>
                                        </p:cTn>
                                        <p:tgtEl>
                                          <p:spTgt spid="31747"/>
                                        </p:tgtEl>
                                        <p:attrNameLst>
                                          <p:attrName>ppt_x</p:attrName>
                                        </p:attrNameLst>
                                      </p:cBhvr>
                                    </p:anim>
                                    <p:set>
                                      <p:cBhvr>
                                        <p:cTn id="30" dur="385" fill="hold"/>
                                        <p:tgtEl>
                                          <p:spTgt spid="31747"/>
                                        </p:tgtEl>
                                        <p:attrNameLst>
                                          <p:attrName>ppt_y</p:attrName>
                                        </p:attrNameLst>
                                      </p:cBhvr>
                                      <p:to>
                                        <p:strVal val="(#ppt_y+0.4)"/>
                                      </p:to>
                                    </p:set>
                                    <p:anim from="(#ppt_y+0.4)" to="(#ppt_y)" calcmode="lin" valueType="num">
                                      <p:cBhvr>
                                        <p:cTn id="31" dur="615" accel="100000" fill="hold">
                                          <p:stCondLst>
                                            <p:cond delay="385"/>
                                          </p:stCondLst>
                                        </p:cTn>
                                        <p:tgtEl>
                                          <p:spTgt spid="317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27658"/>
                </p:tgtEl>
              </p:cMediaNode>
            </p:audio>
          </p:childTnLst>
        </p:cTn>
      </p:par>
    </p:tnLst>
    <p:bldLst>
      <p:bldP spid="276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Содержимое 1"/>
          <p:cNvSpPr>
            <a:spLocks noGrp="1"/>
          </p:cNvSpPr>
          <p:nvPr>
            <p:ph idx="1"/>
          </p:nvPr>
        </p:nvSpPr>
        <p:spPr>
          <a:xfrm>
            <a:off x="214313" y="428625"/>
            <a:ext cx="8715375" cy="4572000"/>
          </a:xfrm>
        </p:spPr>
        <p:txBody>
          <a:bodyPr/>
          <a:lstStyle/>
          <a:p>
            <a:r>
              <a:rPr lang="uk-UA" sz="1600" i="1" dirty="0" smtClean="0"/>
              <a:t>Генна інженерія — </a:t>
            </a:r>
            <a:r>
              <a:rPr lang="uk-UA" sz="1600" dirty="0" smtClean="0"/>
              <a:t>це наука, яка працює з речовинами, що несуть інформацію про спадковість організмів (ДНК). Зараз є технології, що дозволяють вносити у структуру ДНК гени, які змінюють властивості організму. Наприклад, одним із досягнень генної інженерії </a:t>
            </a:r>
            <a:r>
              <a:rPr lang="uk-UA" sz="1600" b="1" dirty="0" smtClean="0"/>
              <a:t>є </a:t>
            </a:r>
            <a:r>
              <a:rPr lang="uk-UA" sz="1600" dirty="0" smtClean="0"/>
              <a:t>перенесення в клітини бактерій генів, що кодують інформацію про синтез інсуліну в людини. І тепер практично весь інсулін (гормон, що регулює кількість цукру в крові, препарат, який приймають люди, хворі на цукровий діабет), отримують набагато дешевшим способом в результаті діяльності бактерій, а раніше — із підшлункової залози великої рогатої худоби.</a:t>
            </a:r>
            <a:endParaRPr lang="ru-RU" sz="1600" dirty="0" smtClean="0"/>
          </a:p>
          <a:p>
            <a:r>
              <a:rPr lang="uk-UA" sz="1600" dirty="0" smtClean="0"/>
              <a:t>Іншим досягненням генної інженерії є внесення в організм бактерій гена, який відповідає за синтез інтерферону — білка, що виробляється організмом людини у відповідь на вірусну інфекцію і призначається хворим на застуду.</a:t>
            </a:r>
            <a:endParaRPr lang="ru-RU" sz="1600" dirty="0" smtClean="0"/>
          </a:p>
          <a:p>
            <a:endParaRPr lang="ru-RU" sz="2000" dirty="0" smtClean="0"/>
          </a:p>
        </p:txBody>
      </p:sp>
      <p:pic>
        <p:nvPicPr>
          <p:cNvPr id="32770" name="Рисунок 3" descr="chromosom.jpg"/>
          <p:cNvPicPr>
            <a:picLocks noChangeAspect="1"/>
          </p:cNvPicPr>
          <p:nvPr/>
        </p:nvPicPr>
        <p:blipFill>
          <a:blip r:embed="rId2"/>
          <a:srcRect/>
          <a:stretch>
            <a:fillRect/>
          </a:stretch>
        </p:blipFill>
        <p:spPr bwMode="auto">
          <a:xfrm>
            <a:off x="428625" y="3475038"/>
            <a:ext cx="2214563" cy="2863850"/>
          </a:xfrm>
          <a:prstGeom prst="rect">
            <a:avLst/>
          </a:prstGeom>
          <a:noFill/>
          <a:ln w="9525">
            <a:noFill/>
            <a:miter lim="800000"/>
            <a:headEnd/>
            <a:tailEnd/>
          </a:ln>
        </p:spPr>
      </p:pic>
      <p:pic>
        <p:nvPicPr>
          <p:cNvPr id="32771" name="Рисунок 4" descr="cl05.jpg"/>
          <p:cNvPicPr>
            <a:picLocks noChangeAspect="1"/>
          </p:cNvPicPr>
          <p:nvPr/>
        </p:nvPicPr>
        <p:blipFill>
          <a:blip r:embed="rId3"/>
          <a:srcRect/>
          <a:stretch>
            <a:fillRect/>
          </a:stretch>
        </p:blipFill>
        <p:spPr bwMode="auto">
          <a:xfrm>
            <a:off x="2786063" y="3857625"/>
            <a:ext cx="3876675" cy="2543175"/>
          </a:xfrm>
          <a:prstGeom prst="rect">
            <a:avLst/>
          </a:prstGeom>
          <a:noFill/>
          <a:ln w="9525">
            <a:noFill/>
            <a:miter lim="800000"/>
            <a:headEnd/>
            <a:tailEnd/>
          </a:ln>
        </p:spPr>
      </p:pic>
      <p:pic>
        <p:nvPicPr>
          <p:cNvPr id="6" name="Рисунок 5" descr="insulin.jpg"/>
          <p:cNvPicPr>
            <a:picLocks noChangeAspect="1"/>
          </p:cNvPicPr>
          <p:nvPr/>
        </p:nvPicPr>
        <p:blipFill>
          <a:blip r:embed="rId4"/>
          <a:srcRect/>
          <a:stretch>
            <a:fillRect/>
          </a:stretch>
        </p:blipFill>
        <p:spPr bwMode="auto">
          <a:xfrm>
            <a:off x="5357813" y="3286125"/>
            <a:ext cx="2857500" cy="2143125"/>
          </a:xfrm>
          <a:prstGeom prst="rect">
            <a:avLst/>
          </a:prstGeom>
          <a:noFill/>
          <a:ln w="9525">
            <a:noFill/>
            <a:miter lim="800000"/>
            <a:headEnd/>
            <a:tailEnd/>
          </a:ln>
        </p:spPr>
      </p:pic>
      <p:pic>
        <p:nvPicPr>
          <p:cNvPr id="7" name="Рисунок 6" descr="f03221_full.jpg"/>
          <p:cNvPicPr>
            <a:picLocks noChangeAspect="1"/>
          </p:cNvPicPr>
          <p:nvPr/>
        </p:nvPicPr>
        <p:blipFill>
          <a:blip r:embed="rId5" cstate="print"/>
          <a:srcRect/>
          <a:stretch>
            <a:fillRect/>
          </a:stretch>
        </p:blipFill>
        <p:spPr bwMode="auto">
          <a:xfrm>
            <a:off x="7215206" y="4786322"/>
            <a:ext cx="17145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2769">
                                            <p:txEl>
                                              <p:pRg st="0" end="0"/>
                                            </p:txEl>
                                          </p:spTgt>
                                        </p:tgtEl>
                                        <p:attrNameLst>
                                          <p:attrName>style.visibility</p:attrName>
                                        </p:attrNameLst>
                                      </p:cBhvr>
                                      <p:to>
                                        <p:strVal val="visible"/>
                                      </p:to>
                                    </p:set>
                                    <p:animEffect transition="in" filter="barn(inHorizontal)">
                                      <p:cBhvr>
                                        <p:cTn id="18" dur="500"/>
                                        <p:tgtEl>
                                          <p:spTgt spid="32769">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32769">
                                            <p:txEl>
                                              <p:pRg st="1" end="1"/>
                                            </p:txEl>
                                          </p:spTgt>
                                        </p:tgtEl>
                                        <p:attrNameLst>
                                          <p:attrName>style.visibility</p:attrName>
                                        </p:attrNameLst>
                                      </p:cBhvr>
                                      <p:to>
                                        <p:strVal val="visible"/>
                                      </p:to>
                                    </p:set>
                                    <p:animEffect transition="in" filter="barn(inHorizontal)">
                                      <p:cBhvr>
                                        <p:cTn id="21" dur="500"/>
                                        <p:tgtEl>
                                          <p:spTgt spid="32769">
                                            <p:txEl>
                                              <p:pRg st="1" end="1"/>
                                            </p:txEl>
                                          </p:spTgt>
                                        </p:tgtEl>
                                      </p:cBhvr>
                                    </p:animEffect>
                                  </p:childTnLst>
                                </p:cTn>
                              </p:par>
                            </p:childTnLst>
                          </p:cTn>
                        </p:par>
                        <p:par>
                          <p:cTn id="22" fill="hold">
                            <p:stCondLst>
                              <p:cond delay="500"/>
                            </p:stCondLst>
                            <p:childTnLst>
                              <p:par>
                                <p:cTn id="23" presetID="26" presetClass="entr" presetSubtype="0" fill="hold" nodeType="after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wipe(down)">
                                      <p:cBhvr>
                                        <p:cTn id="25" dur="290">
                                          <p:stCondLst>
                                            <p:cond delay="0"/>
                                          </p:stCondLst>
                                        </p:cTn>
                                        <p:tgtEl>
                                          <p:spTgt spid="32770"/>
                                        </p:tgtEl>
                                      </p:cBhvr>
                                    </p:animEffect>
                                    <p:anim calcmode="lin" valueType="num">
                                      <p:cBhvr>
                                        <p:cTn id="26" dur="911" tmFilter="0,0; 0.14,0.36; 0.43,0.73; 0.71,0.91; 1.0,1.0">
                                          <p:stCondLst>
                                            <p:cond delay="0"/>
                                          </p:stCondLst>
                                        </p:cTn>
                                        <p:tgtEl>
                                          <p:spTgt spid="3277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277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277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277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2770"/>
                                        </p:tgtEl>
                                        <p:attrNameLst>
                                          <p:attrName>ppt_y</p:attrName>
                                        </p:attrNameLst>
                                      </p:cBhvr>
                                      <p:tavLst>
                                        <p:tav tm="0" fmla="#ppt_y-sin(pi*$)/81">
                                          <p:val>
                                            <p:fltVal val="0"/>
                                          </p:val>
                                        </p:tav>
                                        <p:tav tm="100000">
                                          <p:val>
                                            <p:fltVal val="1"/>
                                          </p:val>
                                        </p:tav>
                                      </p:tavLst>
                                    </p:anim>
                                    <p:animScale>
                                      <p:cBhvr>
                                        <p:cTn id="31" dur="13">
                                          <p:stCondLst>
                                            <p:cond delay="325"/>
                                          </p:stCondLst>
                                        </p:cTn>
                                        <p:tgtEl>
                                          <p:spTgt spid="32770"/>
                                        </p:tgtEl>
                                      </p:cBhvr>
                                      <p:to x="100000" y="60000"/>
                                    </p:animScale>
                                    <p:animScale>
                                      <p:cBhvr>
                                        <p:cTn id="32" dur="83" decel="50000">
                                          <p:stCondLst>
                                            <p:cond delay="338"/>
                                          </p:stCondLst>
                                        </p:cTn>
                                        <p:tgtEl>
                                          <p:spTgt spid="32770"/>
                                        </p:tgtEl>
                                      </p:cBhvr>
                                      <p:to x="100000" y="100000"/>
                                    </p:animScale>
                                    <p:animScale>
                                      <p:cBhvr>
                                        <p:cTn id="33" dur="13">
                                          <p:stCondLst>
                                            <p:cond delay="656"/>
                                          </p:stCondLst>
                                        </p:cTn>
                                        <p:tgtEl>
                                          <p:spTgt spid="32770"/>
                                        </p:tgtEl>
                                      </p:cBhvr>
                                      <p:to x="100000" y="80000"/>
                                    </p:animScale>
                                    <p:animScale>
                                      <p:cBhvr>
                                        <p:cTn id="34" dur="83" decel="50000">
                                          <p:stCondLst>
                                            <p:cond delay="669"/>
                                          </p:stCondLst>
                                        </p:cTn>
                                        <p:tgtEl>
                                          <p:spTgt spid="32770"/>
                                        </p:tgtEl>
                                      </p:cBhvr>
                                      <p:to x="100000" y="100000"/>
                                    </p:animScale>
                                    <p:animScale>
                                      <p:cBhvr>
                                        <p:cTn id="35" dur="13">
                                          <p:stCondLst>
                                            <p:cond delay="821"/>
                                          </p:stCondLst>
                                        </p:cTn>
                                        <p:tgtEl>
                                          <p:spTgt spid="32770"/>
                                        </p:tgtEl>
                                      </p:cBhvr>
                                      <p:to x="100000" y="90000"/>
                                    </p:animScale>
                                    <p:animScale>
                                      <p:cBhvr>
                                        <p:cTn id="36" dur="83" decel="50000">
                                          <p:stCondLst>
                                            <p:cond delay="834"/>
                                          </p:stCondLst>
                                        </p:cTn>
                                        <p:tgtEl>
                                          <p:spTgt spid="32770"/>
                                        </p:tgtEl>
                                      </p:cBhvr>
                                      <p:to x="100000" y="100000"/>
                                    </p:animScale>
                                    <p:animScale>
                                      <p:cBhvr>
                                        <p:cTn id="37" dur="13">
                                          <p:stCondLst>
                                            <p:cond delay="904"/>
                                          </p:stCondLst>
                                        </p:cTn>
                                        <p:tgtEl>
                                          <p:spTgt spid="32770"/>
                                        </p:tgtEl>
                                      </p:cBhvr>
                                      <p:to x="100000" y="95000"/>
                                    </p:animScale>
                                    <p:animScale>
                                      <p:cBhvr>
                                        <p:cTn id="38" dur="83" decel="50000">
                                          <p:stCondLst>
                                            <p:cond delay="917"/>
                                          </p:stCondLst>
                                        </p:cTn>
                                        <p:tgtEl>
                                          <p:spTgt spid="32770"/>
                                        </p:tgtEl>
                                      </p:cBhvr>
                                      <p:to x="100000" y="100000"/>
                                    </p:animScale>
                                  </p:childTnLst>
                                </p:cTn>
                              </p:par>
                            </p:childTnLst>
                          </p:cTn>
                        </p:par>
                        <p:par>
                          <p:cTn id="39" fill="hold">
                            <p:stCondLst>
                              <p:cond delay="1500"/>
                            </p:stCondLst>
                            <p:childTnLst>
                              <p:par>
                                <p:cTn id="40" presetID="14" presetClass="entr" presetSubtype="10" fill="hold" nodeType="afterEffect">
                                  <p:stCondLst>
                                    <p:cond delay="0"/>
                                  </p:stCondLst>
                                  <p:childTnLst>
                                    <p:set>
                                      <p:cBhvr>
                                        <p:cTn id="41" dur="1" fill="hold">
                                          <p:stCondLst>
                                            <p:cond delay="0"/>
                                          </p:stCondLst>
                                        </p:cTn>
                                        <p:tgtEl>
                                          <p:spTgt spid="32771"/>
                                        </p:tgtEl>
                                        <p:attrNameLst>
                                          <p:attrName>style.visibility</p:attrName>
                                        </p:attrNameLst>
                                      </p:cBhvr>
                                      <p:to>
                                        <p:strVal val="visible"/>
                                      </p:to>
                                    </p:set>
                                    <p:animEffect transition="in" filter="randombar(horizontal)">
                                      <p:cBhvr>
                                        <p:cTn id="42"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1"/>
          <p:cNvSpPr>
            <a:spLocks noGrp="1"/>
          </p:cNvSpPr>
          <p:nvPr>
            <p:ph idx="1"/>
          </p:nvPr>
        </p:nvSpPr>
        <p:spPr>
          <a:xfrm>
            <a:off x="357188" y="357188"/>
            <a:ext cx="8501062" cy="4572000"/>
          </a:xfrm>
        </p:spPr>
        <p:txBody>
          <a:bodyPr/>
          <a:lstStyle/>
          <a:p>
            <a:r>
              <a:rPr lang="uk-UA" sz="1600" b="1" i="1" dirty="0" smtClean="0"/>
              <a:t>Бактерії і продукти харчування людини</a:t>
            </a:r>
            <a:endParaRPr lang="ru-RU" sz="1600" dirty="0" smtClean="0"/>
          </a:p>
          <a:p>
            <a:r>
              <a:rPr lang="uk-UA" sz="1600" i="1" dirty="0" err="1" smtClean="0"/>
              <a:t>Спіруліну</a:t>
            </a:r>
            <a:r>
              <a:rPr lang="uk-UA" sz="1600" i="1" dirty="0" smtClean="0"/>
              <a:t>, </a:t>
            </a:r>
            <a:r>
              <a:rPr lang="uk-UA" sz="1600" dirty="0" smtClean="0"/>
              <a:t>представника відділу Ціанобактерії, використовують у харчовій промисловості. Вона містить 60-68% білка, а це втричі більше, ніж його міститься в м'ясі. У лабораторіях Франції і Мексики </a:t>
            </a:r>
            <a:r>
              <a:rPr lang="uk-UA" sz="1600" dirty="0" err="1" smtClean="0"/>
              <a:t>спіруліну</a:t>
            </a:r>
            <a:r>
              <a:rPr lang="uk-UA" sz="1600" dirty="0" smtClean="0"/>
              <a:t> розводять штучно. За рік з гектара плантацій </a:t>
            </a:r>
            <a:r>
              <a:rPr lang="uk-UA" sz="1600" dirty="0" err="1" smtClean="0"/>
              <a:t>спіруліни</a:t>
            </a:r>
            <a:r>
              <a:rPr lang="uk-UA" sz="1600" dirty="0" smtClean="0"/>
              <a:t> можна зібрати 40-45 т бактерій, які містять 25 т білка. Ця бактерія входила до харчового раціону стародавніх ацтеків. У наш час її споживає населення деяких районів Африки і Мексики. Препарати </a:t>
            </a:r>
            <a:r>
              <a:rPr lang="uk-UA" sz="1600" dirty="0" err="1" smtClean="0"/>
              <a:t>спіруліни</a:t>
            </a:r>
            <a:r>
              <a:rPr lang="uk-UA" sz="1600" dirty="0" smtClean="0"/>
              <a:t> можна купити в будь-якій аптеці. Вона очищує організм людини, поліпшує обмін речовин і самопочуття.</a:t>
            </a:r>
            <a:endParaRPr lang="ru-RU" sz="1600" dirty="0" smtClean="0"/>
          </a:p>
          <a:p>
            <a:endParaRPr lang="ru-RU" sz="2000" dirty="0" smtClean="0"/>
          </a:p>
        </p:txBody>
      </p:sp>
      <p:pic>
        <p:nvPicPr>
          <p:cNvPr id="33794" name="Рисунок 3" descr="spirulina1.jpg"/>
          <p:cNvPicPr>
            <a:picLocks noChangeAspect="1"/>
          </p:cNvPicPr>
          <p:nvPr/>
        </p:nvPicPr>
        <p:blipFill>
          <a:blip r:embed="rId2"/>
          <a:srcRect/>
          <a:stretch>
            <a:fillRect/>
          </a:stretch>
        </p:blipFill>
        <p:spPr bwMode="auto">
          <a:xfrm>
            <a:off x="214282" y="2571744"/>
            <a:ext cx="4445000" cy="1854200"/>
          </a:xfrm>
          <a:prstGeom prst="rect">
            <a:avLst/>
          </a:prstGeom>
          <a:noFill/>
          <a:ln w="9525">
            <a:noFill/>
            <a:miter lim="800000"/>
            <a:headEnd/>
            <a:tailEnd/>
          </a:ln>
        </p:spPr>
      </p:pic>
      <p:pic>
        <p:nvPicPr>
          <p:cNvPr id="5" name="Рисунок 4" descr="Spirulina_2-3.jpg"/>
          <p:cNvPicPr>
            <a:picLocks noChangeAspect="1"/>
          </p:cNvPicPr>
          <p:nvPr/>
        </p:nvPicPr>
        <p:blipFill>
          <a:blip r:embed="rId3"/>
          <a:srcRect/>
          <a:stretch>
            <a:fillRect/>
          </a:stretch>
        </p:blipFill>
        <p:spPr bwMode="auto">
          <a:xfrm rot="16200000">
            <a:off x="1550963" y="3806831"/>
            <a:ext cx="2357437" cy="3316287"/>
          </a:xfrm>
          <a:prstGeom prst="rect">
            <a:avLst/>
          </a:prstGeom>
          <a:noFill/>
          <a:ln w="9525">
            <a:noFill/>
            <a:miter lim="800000"/>
            <a:headEnd/>
            <a:tailEnd/>
          </a:ln>
        </p:spPr>
      </p:pic>
      <p:pic>
        <p:nvPicPr>
          <p:cNvPr id="6" name="Рисунок 5" descr="spirulina v.jpg"/>
          <p:cNvPicPr>
            <a:picLocks noChangeAspect="1"/>
          </p:cNvPicPr>
          <p:nvPr/>
        </p:nvPicPr>
        <p:blipFill>
          <a:blip r:embed="rId4"/>
          <a:srcRect/>
          <a:stretch>
            <a:fillRect/>
          </a:stretch>
        </p:blipFill>
        <p:spPr bwMode="auto">
          <a:xfrm>
            <a:off x="4786314" y="2428868"/>
            <a:ext cx="4122738" cy="2700338"/>
          </a:xfrm>
          <a:prstGeom prst="rect">
            <a:avLst/>
          </a:prstGeom>
          <a:noFill/>
          <a:ln w="9525">
            <a:noFill/>
            <a:miter lim="800000"/>
            <a:headEnd/>
            <a:tailEnd/>
          </a:ln>
        </p:spPr>
      </p:pic>
      <p:pic>
        <p:nvPicPr>
          <p:cNvPr id="7" name="Рисунок 6" descr="spirulina.jpg"/>
          <p:cNvPicPr>
            <a:picLocks noChangeAspect="1"/>
          </p:cNvPicPr>
          <p:nvPr/>
        </p:nvPicPr>
        <p:blipFill>
          <a:blip r:embed="rId5"/>
          <a:srcRect/>
          <a:stretch>
            <a:fillRect/>
          </a:stretch>
        </p:blipFill>
        <p:spPr bwMode="auto">
          <a:xfrm>
            <a:off x="4643438" y="4429132"/>
            <a:ext cx="3810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33793">
                                            <p:txEl>
                                              <p:pRg st="0" end="0"/>
                                            </p:txEl>
                                          </p:spTgt>
                                        </p:tgtEl>
                                        <p:attrNameLst>
                                          <p:attrName>style.visibility</p:attrName>
                                        </p:attrNameLst>
                                      </p:cBhvr>
                                      <p:to>
                                        <p:strVal val="visible"/>
                                      </p:to>
                                    </p:set>
                                    <p:animEffect transition="in" filter="randombar(vertical)">
                                      <p:cBhvr>
                                        <p:cTn id="24" dur="2000"/>
                                        <p:tgtEl>
                                          <p:spTgt spid="33793">
                                            <p:txEl>
                                              <p:pRg st="0" end="0"/>
                                            </p:txEl>
                                          </p:spTgt>
                                        </p:tgtEl>
                                      </p:cBhvr>
                                    </p:animEffect>
                                  </p:childTnLst>
                                </p:cTn>
                              </p:par>
                              <p:par>
                                <p:cTn id="25" presetID="14" presetClass="entr" presetSubtype="5" fill="hold" nodeType="withEffect">
                                  <p:stCondLst>
                                    <p:cond delay="0"/>
                                  </p:stCondLst>
                                  <p:childTnLst>
                                    <p:set>
                                      <p:cBhvr>
                                        <p:cTn id="26" dur="1" fill="hold">
                                          <p:stCondLst>
                                            <p:cond delay="0"/>
                                          </p:stCondLst>
                                        </p:cTn>
                                        <p:tgtEl>
                                          <p:spTgt spid="33793">
                                            <p:txEl>
                                              <p:pRg st="1" end="1"/>
                                            </p:txEl>
                                          </p:spTgt>
                                        </p:tgtEl>
                                        <p:attrNameLst>
                                          <p:attrName>style.visibility</p:attrName>
                                        </p:attrNameLst>
                                      </p:cBhvr>
                                      <p:to>
                                        <p:strVal val="visible"/>
                                      </p:to>
                                    </p:set>
                                    <p:animEffect transition="in" filter="randombar(vertical)">
                                      <p:cBhvr>
                                        <p:cTn id="27" dur="2000"/>
                                        <p:tgtEl>
                                          <p:spTgt spid="33793">
                                            <p:txEl>
                                              <p:pRg st="1" end="1"/>
                                            </p:txEl>
                                          </p:spTgt>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33794"/>
                                        </p:tgtEl>
                                        <p:attrNameLst>
                                          <p:attrName>style.visibility</p:attrName>
                                        </p:attrNameLst>
                                      </p:cBhvr>
                                      <p:to>
                                        <p:strVal val="visible"/>
                                      </p:to>
                                    </p:set>
                                    <p:animEffect transition="in" filter="barn(inHorizontal)">
                                      <p:cBhvr>
                                        <p:cTn id="31" dur="500"/>
                                        <p:tgtEl>
                                          <p:spTgt spid="33794"/>
                                        </p:tgtEl>
                                      </p:cBhvr>
                                    </p:animEffect>
                                  </p:childTnLst>
                                </p:cTn>
                              </p:par>
                            </p:childTnLst>
                          </p:cTn>
                        </p:par>
                        <p:par>
                          <p:cTn id="32" fill="hold">
                            <p:stCondLst>
                              <p:cond delay="2500"/>
                            </p:stCondLst>
                            <p:childTnLst>
                              <p:par>
                                <p:cTn id="33" presetID="21"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4)">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1" descr="65.jpg"/>
          <p:cNvPicPr>
            <a:picLocks noChangeAspect="1"/>
          </p:cNvPicPr>
          <p:nvPr/>
        </p:nvPicPr>
        <p:blipFill>
          <a:blip r:embed="rId2"/>
          <a:srcRect/>
          <a:stretch>
            <a:fillRect/>
          </a:stretch>
        </p:blipFill>
        <p:spPr bwMode="auto">
          <a:xfrm>
            <a:off x="5000628" y="500042"/>
            <a:ext cx="4014804" cy="2928958"/>
          </a:xfrm>
          <a:prstGeom prst="rect">
            <a:avLst/>
          </a:prstGeom>
          <a:noFill/>
          <a:ln w="9525">
            <a:noFill/>
            <a:miter lim="800000"/>
            <a:headEnd/>
            <a:tailEnd/>
          </a:ln>
        </p:spPr>
      </p:pic>
      <p:pic>
        <p:nvPicPr>
          <p:cNvPr id="15363" name="Рисунок 3" descr="13.jpg"/>
          <p:cNvPicPr>
            <a:picLocks noChangeAspect="1"/>
          </p:cNvPicPr>
          <p:nvPr/>
        </p:nvPicPr>
        <p:blipFill>
          <a:blip r:embed="rId3"/>
          <a:srcRect/>
          <a:stretch>
            <a:fillRect/>
          </a:stretch>
        </p:blipFill>
        <p:spPr bwMode="auto">
          <a:xfrm>
            <a:off x="714348" y="4214818"/>
            <a:ext cx="3286125" cy="2347913"/>
          </a:xfrm>
          <a:prstGeom prst="rect">
            <a:avLst/>
          </a:prstGeom>
          <a:noFill/>
          <a:ln w="9525">
            <a:noFill/>
            <a:miter lim="800000"/>
            <a:headEnd/>
            <a:tailEnd/>
          </a:ln>
        </p:spPr>
      </p:pic>
      <p:pic>
        <p:nvPicPr>
          <p:cNvPr id="15364" name="Рисунок 5" descr="9.jpg"/>
          <p:cNvPicPr>
            <a:picLocks noChangeAspect="1"/>
          </p:cNvPicPr>
          <p:nvPr/>
        </p:nvPicPr>
        <p:blipFill>
          <a:blip r:embed="rId4"/>
          <a:srcRect/>
          <a:stretch>
            <a:fillRect/>
          </a:stretch>
        </p:blipFill>
        <p:spPr bwMode="auto">
          <a:xfrm>
            <a:off x="3500430" y="2428868"/>
            <a:ext cx="1619250" cy="2409825"/>
          </a:xfrm>
          <a:prstGeom prst="rect">
            <a:avLst/>
          </a:prstGeom>
          <a:noFill/>
          <a:ln w="9525">
            <a:noFill/>
            <a:miter lim="800000"/>
            <a:headEnd/>
            <a:tailEnd/>
          </a:ln>
        </p:spPr>
      </p:pic>
      <p:pic>
        <p:nvPicPr>
          <p:cNvPr id="8" name="Рисунок 7" descr="e-coi4.jpg"/>
          <p:cNvPicPr>
            <a:picLocks noChangeAspect="1"/>
          </p:cNvPicPr>
          <p:nvPr/>
        </p:nvPicPr>
        <p:blipFill>
          <a:blip r:embed="rId5"/>
          <a:srcRect/>
          <a:stretch>
            <a:fillRect/>
          </a:stretch>
        </p:blipFill>
        <p:spPr bwMode="auto">
          <a:xfrm>
            <a:off x="428596" y="1928802"/>
            <a:ext cx="2428875" cy="2081213"/>
          </a:xfrm>
          <a:prstGeom prst="rect">
            <a:avLst/>
          </a:prstGeom>
          <a:noFill/>
          <a:ln w="9525">
            <a:noFill/>
            <a:miter lim="800000"/>
            <a:headEnd/>
            <a:tailEnd/>
          </a:ln>
        </p:spPr>
      </p:pic>
      <p:pic>
        <p:nvPicPr>
          <p:cNvPr id="9" name="Рисунок 8" descr="Ecology3-715293.jpg"/>
          <p:cNvPicPr>
            <a:picLocks noChangeAspect="1"/>
          </p:cNvPicPr>
          <p:nvPr/>
        </p:nvPicPr>
        <p:blipFill>
          <a:blip r:embed="rId6"/>
          <a:srcRect/>
          <a:stretch>
            <a:fillRect/>
          </a:stretch>
        </p:blipFill>
        <p:spPr bwMode="auto">
          <a:xfrm>
            <a:off x="5214942" y="3857628"/>
            <a:ext cx="3627587" cy="2721019"/>
          </a:xfrm>
          <a:prstGeom prst="rect">
            <a:avLst/>
          </a:prstGeom>
          <a:noFill/>
          <a:ln w="9525">
            <a:noFill/>
            <a:miter lim="800000"/>
            <a:headEnd/>
            <a:tailEnd/>
          </a:ln>
        </p:spPr>
      </p:pic>
      <p:grpSp>
        <p:nvGrpSpPr>
          <p:cNvPr id="15367" name="Group 52"/>
          <p:cNvGrpSpPr>
            <a:grpSpLocks/>
          </p:cNvGrpSpPr>
          <p:nvPr/>
        </p:nvGrpSpPr>
        <p:grpSpPr bwMode="auto">
          <a:xfrm>
            <a:off x="4071938" y="2786063"/>
            <a:ext cx="285750" cy="503237"/>
            <a:chOff x="2653" y="935"/>
            <a:chExt cx="363" cy="998"/>
          </a:xfrm>
        </p:grpSpPr>
        <p:sp>
          <p:nvSpPr>
            <p:cNvPr id="15382"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83"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84"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85"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86"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87"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5368" name="Group 52"/>
          <p:cNvGrpSpPr>
            <a:grpSpLocks/>
          </p:cNvGrpSpPr>
          <p:nvPr/>
        </p:nvGrpSpPr>
        <p:grpSpPr bwMode="auto">
          <a:xfrm>
            <a:off x="6858000" y="5857875"/>
            <a:ext cx="215900" cy="503238"/>
            <a:chOff x="2653" y="935"/>
            <a:chExt cx="363" cy="998"/>
          </a:xfrm>
        </p:grpSpPr>
        <p:sp>
          <p:nvSpPr>
            <p:cNvPr id="15376"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77"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78"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79"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80"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81"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5369" name="Group 52"/>
          <p:cNvGrpSpPr>
            <a:grpSpLocks/>
          </p:cNvGrpSpPr>
          <p:nvPr/>
        </p:nvGrpSpPr>
        <p:grpSpPr bwMode="auto">
          <a:xfrm>
            <a:off x="6572250" y="2214563"/>
            <a:ext cx="215900" cy="503237"/>
            <a:chOff x="2653" y="935"/>
            <a:chExt cx="363" cy="998"/>
          </a:xfrm>
        </p:grpSpPr>
        <p:sp>
          <p:nvSpPr>
            <p:cNvPr id="15370"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5371"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5372"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5373"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5374"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5375"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
        <p:nvSpPr>
          <p:cNvPr id="15362" name="Содержимое 1"/>
          <p:cNvSpPr>
            <a:spLocks noGrp="1"/>
          </p:cNvSpPr>
          <p:nvPr>
            <p:ph idx="1"/>
          </p:nvPr>
        </p:nvSpPr>
        <p:spPr>
          <a:xfrm>
            <a:off x="285720" y="214313"/>
            <a:ext cx="8429655" cy="457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У природі та житті людини бактерії відіграють як позитивну, так і негативну роль. Існують бактерії, які розмножуються в середовищі, багатому на вуглеводневі сполуки і позбавленому кисню. Вони можуть жити за рахунок нафти і нафтових газів. Завдяки цим бактеріям геологам швидше вдається виявити ці корисні копалини. Вони беруть проби ґрунту й підземних вод. У пробірках бактерії утворюють великі колонії — це доводить, що в надрах є нафта.</a:t>
            </a:r>
            <a:endParaRPr lang="ru-RU" sz="2800" dirty="0" smtClean="0">
              <a:ln w="18415" cmpd="sng">
                <a:solidFill>
                  <a:srgbClr val="FFFFFF"/>
                </a:solidFill>
                <a:prstDash val="solid"/>
              </a:ln>
              <a:solidFill>
                <a:srgbClr val="FFFF00"/>
              </a:solidFill>
              <a:effectLst>
                <a:outerShdw blurRad="63500" dir="3600000" algn="tl" rotWithShape="0">
                  <a:srgbClr val="000000">
                    <a:alpha val="70000"/>
                  </a:srgbClr>
                </a:outerShdw>
              </a:effectLst>
            </a:endParaRPr>
          </a:p>
          <a:p>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362">
                                            <p:txEl>
                                              <p:pRg st="0" end="0"/>
                                            </p:txEl>
                                          </p:spTgt>
                                        </p:tgtEl>
                                        <p:attrNameLst>
                                          <p:attrName>style.visibility</p:attrName>
                                        </p:attrNameLst>
                                      </p:cBhvr>
                                      <p:to>
                                        <p:strVal val="visible"/>
                                      </p:to>
                                    </p:set>
                                    <p:animEffect transition="in" filter="randombar(horizontal)">
                                      <p:cBhvr>
                                        <p:cTn id="19" dur="500"/>
                                        <p:tgtEl>
                                          <p:spTgt spid="15362">
                                            <p:txEl>
                                              <p:pRg st="0" end="0"/>
                                            </p:txEl>
                                          </p:spTgt>
                                        </p:tgtEl>
                                      </p:cBhvr>
                                    </p:animEffect>
                                  </p:childTnLst>
                                </p:cTn>
                              </p:par>
                            </p:childTnLst>
                          </p:cTn>
                        </p:par>
                        <p:par>
                          <p:cTn id="20" fill="hold">
                            <p:stCondLst>
                              <p:cond delay="500"/>
                            </p:stCondLst>
                            <p:childTnLst>
                              <p:par>
                                <p:cTn id="21" presetID="26" presetClass="entr" presetSubtype="0" fill="hold" nodeType="afterEffect">
                                  <p:stCondLst>
                                    <p:cond delay="0"/>
                                  </p:stCondLst>
                                  <p:childTnLst>
                                    <p:set>
                                      <p:cBhvr>
                                        <p:cTn id="22" dur="1" fill="hold">
                                          <p:stCondLst>
                                            <p:cond delay="0"/>
                                          </p:stCondLst>
                                        </p:cTn>
                                        <p:tgtEl>
                                          <p:spTgt spid="15363"/>
                                        </p:tgtEl>
                                        <p:attrNameLst>
                                          <p:attrName>style.visibility</p:attrName>
                                        </p:attrNameLst>
                                      </p:cBhvr>
                                      <p:to>
                                        <p:strVal val="visible"/>
                                      </p:to>
                                    </p:set>
                                    <p:animEffect transition="in" filter="wipe(down)">
                                      <p:cBhvr>
                                        <p:cTn id="23" dur="290">
                                          <p:stCondLst>
                                            <p:cond delay="0"/>
                                          </p:stCondLst>
                                        </p:cTn>
                                        <p:tgtEl>
                                          <p:spTgt spid="15363"/>
                                        </p:tgtEl>
                                      </p:cBhvr>
                                    </p:animEffect>
                                    <p:anim calcmode="lin" valueType="num">
                                      <p:cBhvr>
                                        <p:cTn id="24" dur="911" tmFilter="0,0; 0.14,0.36; 0.43,0.73; 0.71,0.91; 1.0,1.0">
                                          <p:stCondLst>
                                            <p:cond delay="0"/>
                                          </p:stCondLst>
                                        </p:cTn>
                                        <p:tgtEl>
                                          <p:spTgt spid="1536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536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536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536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5363"/>
                                        </p:tgtEl>
                                        <p:attrNameLst>
                                          <p:attrName>ppt_y</p:attrName>
                                        </p:attrNameLst>
                                      </p:cBhvr>
                                      <p:tavLst>
                                        <p:tav tm="0" fmla="#ppt_y-sin(pi*$)/81">
                                          <p:val>
                                            <p:fltVal val="0"/>
                                          </p:val>
                                        </p:tav>
                                        <p:tav tm="100000">
                                          <p:val>
                                            <p:fltVal val="1"/>
                                          </p:val>
                                        </p:tav>
                                      </p:tavLst>
                                    </p:anim>
                                    <p:animScale>
                                      <p:cBhvr>
                                        <p:cTn id="29" dur="13">
                                          <p:stCondLst>
                                            <p:cond delay="325"/>
                                          </p:stCondLst>
                                        </p:cTn>
                                        <p:tgtEl>
                                          <p:spTgt spid="15363"/>
                                        </p:tgtEl>
                                      </p:cBhvr>
                                      <p:to x="100000" y="60000"/>
                                    </p:animScale>
                                    <p:animScale>
                                      <p:cBhvr>
                                        <p:cTn id="30" dur="83" decel="50000">
                                          <p:stCondLst>
                                            <p:cond delay="338"/>
                                          </p:stCondLst>
                                        </p:cTn>
                                        <p:tgtEl>
                                          <p:spTgt spid="15363"/>
                                        </p:tgtEl>
                                      </p:cBhvr>
                                      <p:to x="100000" y="100000"/>
                                    </p:animScale>
                                    <p:animScale>
                                      <p:cBhvr>
                                        <p:cTn id="31" dur="13">
                                          <p:stCondLst>
                                            <p:cond delay="656"/>
                                          </p:stCondLst>
                                        </p:cTn>
                                        <p:tgtEl>
                                          <p:spTgt spid="15363"/>
                                        </p:tgtEl>
                                      </p:cBhvr>
                                      <p:to x="100000" y="80000"/>
                                    </p:animScale>
                                    <p:animScale>
                                      <p:cBhvr>
                                        <p:cTn id="32" dur="83" decel="50000">
                                          <p:stCondLst>
                                            <p:cond delay="669"/>
                                          </p:stCondLst>
                                        </p:cTn>
                                        <p:tgtEl>
                                          <p:spTgt spid="15363"/>
                                        </p:tgtEl>
                                      </p:cBhvr>
                                      <p:to x="100000" y="100000"/>
                                    </p:animScale>
                                    <p:animScale>
                                      <p:cBhvr>
                                        <p:cTn id="33" dur="13">
                                          <p:stCondLst>
                                            <p:cond delay="821"/>
                                          </p:stCondLst>
                                        </p:cTn>
                                        <p:tgtEl>
                                          <p:spTgt spid="15363"/>
                                        </p:tgtEl>
                                      </p:cBhvr>
                                      <p:to x="100000" y="90000"/>
                                    </p:animScale>
                                    <p:animScale>
                                      <p:cBhvr>
                                        <p:cTn id="34" dur="83" decel="50000">
                                          <p:stCondLst>
                                            <p:cond delay="834"/>
                                          </p:stCondLst>
                                        </p:cTn>
                                        <p:tgtEl>
                                          <p:spTgt spid="15363"/>
                                        </p:tgtEl>
                                      </p:cBhvr>
                                      <p:to x="100000" y="100000"/>
                                    </p:animScale>
                                    <p:animScale>
                                      <p:cBhvr>
                                        <p:cTn id="35" dur="13">
                                          <p:stCondLst>
                                            <p:cond delay="904"/>
                                          </p:stCondLst>
                                        </p:cTn>
                                        <p:tgtEl>
                                          <p:spTgt spid="15363"/>
                                        </p:tgtEl>
                                      </p:cBhvr>
                                      <p:to x="100000" y="95000"/>
                                    </p:animScale>
                                    <p:animScale>
                                      <p:cBhvr>
                                        <p:cTn id="36" dur="83" decel="50000">
                                          <p:stCondLst>
                                            <p:cond delay="917"/>
                                          </p:stCondLst>
                                        </p:cTn>
                                        <p:tgtEl>
                                          <p:spTgt spid="15363"/>
                                        </p:tgtEl>
                                      </p:cBhvr>
                                      <p:to x="100000" y="100000"/>
                                    </p:animScale>
                                  </p:childTnLst>
                                </p:cTn>
                              </p:par>
                              <p:par>
                                <p:cTn id="37" presetID="39" presetClass="entr" presetSubtype="0" accel="10000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5" presetClass="entr" presetSubtype="10" fill="hold" nodeType="afterEffect">
                                  <p:stCondLst>
                                    <p:cond delay="0"/>
                                  </p:stCondLst>
                                  <p:childTnLst>
                                    <p:set>
                                      <p:cBhvr>
                                        <p:cTn id="45" dur="1" fill="hold">
                                          <p:stCondLst>
                                            <p:cond delay="0"/>
                                          </p:stCondLst>
                                        </p:cTn>
                                        <p:tgtEl>
                                          <p:spTgt spid="15361"/>
                                        </p:tgtEl>
                                        <p:attrNameLst>
                                          <p:attrName>style.visibility</p:attrName>
                                        </p:attrNameLst>
                                      </p:cBhvr>
                                      <p:to>
                                        <p:strVal val="visible"/>
                                      </p:to>
                                    </p:set>
                                    <p:animEffect transition="in" filter="checkerboard(across)">
                                      <p:cBhvr>
                                        <p:cTn id="46" dur="1000"/>
                                        <p:tgtEl>
                                          <p:spTgt spid="15361"/>
                                        </p:tgtEl>
                                      </p:cBhvr>
                                    </p:animEffect>
                                  </p:childTnLst>
                                </p:cTn>
                              </p:par>
                            </p:childTnLst>
                          </p:cTn>
                        </p:par>
                        <p:par>
                          <p:cTn id="47" fill="hold">
                            <p:stCondLst>
                              <p:cond delay="2500"/>
                            </p:stCondLst>
                            <p:childTnLst>
                              <p:par>
                                <p:cTn id="48" presetID="17" presetClass="entr" presetSubtype="1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childTnLst>
                                </p:cTn>
                              </p:par>
                            </p:childTnLst>
                          </p:cTn>
                        </p:par>
                        <p:par>
                          <p:cTn id="52" fill="hold">
                            <p:stCondLst>
                              <p:cond delay="3500"/>
                            </p:stCondLst>
                            <p:childTnLst>
                              <p:par>
                                <p:cTn id="53" presetID="20" presetClass="entr" presetSubtype="0" fill="hold" nodeType="afterEffect">
                                  <p:stCondLst>
                                    <p:cond delay="0"/>
                                  </p:stCondLst>
                                  <p:childTnLst>
                                    <p:set>
                                      <p:cBhvr>
                                        <p:cTn id="54" dur="1" fill="hold">
                                          <p:stCondLst>
                                            <p:cond delay="0"/>
                                          </p:stCondLst>
                                        </p:cTn>
                                        <p:tgtEl>
                                          <p:spTgt spid="15364"/>
                                        </p:tgtEl>
                                        <p:attrNameLst>
                                          <p:attrName>style.visibility</p:attrName>
                                        </p:attrNameLst>
                                      </p:cBhvr>
                                      <p:to>
                                        <p:strVal val="visible"/>
                                      </p:to>
                                    </p:set>
                                    <p:animEffect transition="in" filter="wedge">
                                      <p:cBhvr>
                                        <p:cTn id="55"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5500702"/>
            <a:ext cx="8001056" cy="1000132"/>
          </a:xfrm>
        </p:spPr>
        <p:txBody>
          <a:bodyPr>
            <a:noAutofit/>
          </a:bodyPr>
          <a:lstStyle/>
          <a:p>
            <a:pPr algn="just" fontAlgn="auto">
              <a:spcAft>
                <a:spcPts val="0"/>
              </a:spcAft>
              <a:defRPr/>
            </a:pP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Бактерії</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допомагають</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перегнивати</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листям</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упавшим на землю.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Беруть</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участь</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утворенні</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корисних</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добрив </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піддержують</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запаси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вуглекислого</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газу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кисню</a:t>
            </a:r>
            <a:r>
              <a:rPr lang="ru-RU" altLang="ja-JP"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 </a:t>
            </a:r>
            <a:r>
              <a:rPr lang="ru-RU" altLang="ja-JP"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атмосфері</a:t>
            </a:r>
            <a:r>
              <a:rPr lang="ru-RU" altLang="ja-JP" sz="2000" dirty="0" smtClean="0"/>
              <a:t>.</a:t>
            </a:r>
            <a:endParaRPr lang="ru-RU" sz="2000" dirty="0"/>
          </a:p>
        </p:txBody>
      </p:sp>
      <p:sp>
        <p:nvSpPr>
          <p:cNvPr id="19459" name="Rectangle 3"/>
          <p:cNvSpPr>
            <a:spLocks noGrp="1" noChangeAspect="1" noChangeArrowheads="1"/>
          </p:cNvSpPr>
          <p:nvPr isPhoto="1"/>
        </p:nvSpPr>
        <p:spPr bwMode="auto">
          <a:xfrm>
            <a:off x="468313" y="476250"/>
            <a:ext cx="3600450" cy="2205038"/>
          </a:xfrm>
          <a:prstGeom prst="rect">
            <a:avLst/>
          </a:prstGeom>
          <a:blipFill dpi="0" rotWithShape="1">
            <a:blip r:embed="rId3"/>
            <a:srcRect/>
            <a:stretch>
              <a:fillRect b="-216"/>
            </a:stretch>
          </a:blipFill>
          <a:ln w="9525">
            <a:noFill/>
            <a:miter lim="800000"/>
            <a:headEnd/>
            <a:tailEnd/>
          </a:ln>
          <a:effectLst>
            <a:outerShdw dist="243991" dir="13500000" algn="ctr" rotWithShape="0">
              <a:srgbClr val="808080">
                <a:alpha val="50000"/>
              </a:srgbClr>
            </a:outerShdw>
          </a:effectLst>
        </p:spPr>
        <p:txBody>
          <a:bodyPr/>
          <a:lstStyle/>
          <a:p>
            <a:pPr fontAlgn="auto">
              <a:spcBef>
                <a:spcPts val="0"/>
              </a:spcBef>
              <a:spcAft>
                <a:spcPts val="0"/>
              </a:spcAft>
              <a:defRPr/>
            </a:pPr>
            <a:endParaRPr lang="ru-RU">
              <a:latin typeface="+mn-lt"/>
              <a:cs typeface="+mn-cs"/>
            </a:endParaRPr>
          </a:p>
        </p:txBody>
      </p:sp>
      <p:pic>
        <p:nvPicPr>
          <p:cNvPr id="19462" name="Picture 6" descr="MCj02333920000[1]"/>
          <p:cNvPicPr>
            <a:picLocks noChangeAspect="1" noChangeArrowheads="1"/>
          </p:cNvPicPr>
          <p:nvPr/>
        </p:nvPicPr>
        <p:blipFill>
          <a:blip r:embed="rId4"/>
          <a:srcRect/>
          <a:stretch>
            <a:fillRect/>
          </a:stretch>
        </p:blipFill>
        <p:spPr bwMode="auto">
          <a:xfrm>
            <a:off x="5724525" y="2133600"/>
            <a:ext cx="3084513" cy="3144838"/>
          </a:xfrm>
          <a:prstGeom prst="rect">
            <a:avLst/>
          </a:prstGeom>
          <a:noFill/>
          <a:ln w="9525">
            <a:noFill/>
            <a:miter lim="800000"/>
            <a:headEnd/>
            <a:tailEnd/>
          </a:ln>
        </p:spPr>
      </p:pic>
      <p:pic>
        <p:nvPicPr>
          <p:cNvPr id="19463" name="Picture 7" descr="MCj02868710000[1]"/>
          <p:cNvPicPr>
            <a:picLocks noChangeAspect="1" noChangeArrowheads="1"/>
          </p:cNvPicPr>
          <p:nvPr/>
        </p:nvPicPr>
        <p:blipFill>
          <a:blip r:embed="rId5"/>
          <a:srcRect/>
          <a:stretch>
            <a:fillRect/>
          </a:stretch>
        </p:blipFill>
        <p:spPr bwMode="auto">
          <a:xfrm>
            <a:off x="1643042" y="2857496"/>
            <a:ext cx="2097087" cy="2160587"/>
          </a:xfrm>
          <a:prstGeom prst="rect">
            <a:avLst/>
          </a:prstGeom>
          <a:noFill/>
          <a:ln w="9525">
            <a:noFill/>
            <a:miter lim="800000"/>
            <a:headEnd/>
            <a:tailEnd/>
          </a:ln>
        </p:spPr>
      </p:pic>
      <p:pic>
        <p:nvPicPr>
          <p:cNvPr id="19464" name="Picture 8" descr="MCj02903790000[1]"/>
          <p:cNvPicPr>
            <a:picLocks noChangeAspect="1" noChangeArrowheads="1"/>
          </p:cNvPicPr>
          <p:nvPr/>
        </p:nvPicPr>
        <p:blipFill>
          <a:blip r:embed="rId6"/>
          <a:srcRect/>
          <a:stretch>
            <a:fillRect/>
          </a:stretch>
        </p:blipFill>
        <p:spPr bwMode="auto">
          <a:xfrm>
            <a:off x="4262438" y="1196975"/>
            <a:ext cx="1409700" cy="2663825"/>
          </a:xfrm>
          <a:prstGeom prst="rect">
            <a:avLst/>
          </a:prstGeom>
          <a:noFill/>
          <a:ln w="9525">
            <a:noFill/>
            <a:miter lim="800000"/>
            <a:headEnd/>
            <a:tailEnd/>
          </a:ln>
        </p:spPr>
      </p:pic>
      <p:pic>
        <p:nvPicPr>
          <p:cNvPr id="19465" name="Picture 9" descr="MCj02910090000[1]"/>
          <p:cNvPicPr>
            <a:picLocks noChangeAspect="1" noChangeArrowheads="1"/>
          </p:cNvPicPr>
          <p:nvPr/>
        </p:nvPicPr>
        <p:blipFill>
          <a:blip r:embed="rId7"/>
          <a:srcRect/>
          <a:stretch>
            <a:fillRect/>
          </a:stretch>
        </p:blipFill>
        <p:spPr bwMode="auto">
          <a:xfrm>
            <a:off x="7308850" y="620713"/>
            <a:ext cx="1174750" cy="1033462"/>
          </a:xfrm>
          <a:prstGeom prst="rect">
            <a:avLst/>
          </a:prstGeom>
          <a:noFill/>
          <a:ln w="9525">
            <a:noFill/>
            <a:miter lim="800000"/>
            <a:headEnd/>
            <a:tailEnd/>
          </a:ln>
        </p:spPr>
      </p:pic>
      <p:grpSp>
        <p:nvGrpSpPr>
          <p:cNvPr id="16393" name="Group 10"/>
          <p:cNvGrpSpPr>
            <a:grpSpLocks/>
          </p:cNvGrpSpPr>
          <p:nvPr/>
        </p:nvGrpSpPr>
        <p:grpSpPr bwMode="auto">
          <a:xfrm>
            <a:off x="5003800" y="692150"/>
            <a:ext cx="215900" cy="503238"/>
            <a:chOff x="2653" y="935"/>
            <a:chExt cx="363" cy="998"/>
          </a:xfrm>
        </p:grpSpPr>
        <p:sp>
          <p:nvSpPr>
            <p:cNvPr id="16444" name="AutoShape 1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45" name="Line 12"/>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46" name="Line 13"/>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47" name="Line 14"/>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48" name="Line 15"/>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49" name="Line 16"/>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4" name="Group 17"/>
          <p:cNvGrpSpPr>
            <a:grpSpLocks/>
          </p:cNvGrpSpPr>
          <p:nvPr/>
        </p:nvGrpSpPr>
        <p:grpSpPr bwMode="auto">
          <a:xfrm>
            <a:off x="1000100" y="3214686"/>
            <a:ext cx="215900" cy="503237"/>
            <a:chOff x="2653" y="935"/>
            <a:chExt cx="363" cy="998"/>
          </a:xfrm>
        </p:grpSpPr>
        <p:sp>
          <p:nvSpPr>
            <p:cNvPr id="16438"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39"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40"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41"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42"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43"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5" name="Group 24"/>
          <p:cNvGrpSpPr>
            <a:grpSpLocks/>
          </p:cNvGrpSpPr>
          <p:nvPr/>
        </p:nvGrpSpPr>
        <p:grpSpPr bwMode="auto">
          <a:xfrm>
            <a:off x="7524750" y="1773238"/>
            <a:ext cx="215900" cy="503237"/>
            <a:chOff x="2653" y="935"/>
            <a:chExt cx="363" cy="998"/>
          </a:xfrm>
        </p:grpSpPr>
        <p:sp>
          <p:nvSpPr>
            <p:cNvPr id="16432" name="AutoShape 2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33" name="Line 26"/>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34" name="Line 27"/>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35" name="Line 28"/>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36" name="Line 29"/>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37" name="Line 30"/>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6" name="Group 31"/>
          <p:cNvGrpSpPr>
            <a:grpSpLocks/>
          </p:cNvGrpSpPr>
          <p:nvPr/>
        </p:nvGrpSpPr>
        <p:grpSpPr bwMode="auto">
          <a:xfrm>
            <a:off x="6659563" y="1773238"/>
            <a:ext cx="215900" cy="503237"/>
            <a:chOff x="2653" y="935"/>
            <a:chExt cx="363" cy="998"/>
          </a:xfrm>
        </p:grpSpPr>
        <p:sp>
          <p:nvSpPr>
            <p:cNvPr id="16426" name="AutoShape 3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27" name="Line 33"/>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28" name="Line 34"/>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29" name="Line 35"/>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30" name="Line 36"/>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31" name="Line 37"/>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7" name="Group 38"/>
          <p:cNvGrpSpPr>
            <a:grpSpLocks/>
          </p:cNvGrpSpPr>
          <p:nvPr/>
        </p:nvGrpSpPr>
        <p:grpSpPr bwMode="auto">
          <a:xfrm>
            <a:off x="2700338" y="1125538"/>
            <a:ext cx="215900" cy="503237"/>
            <a:chOff x="2653" y="935"/>
            <a:chExt cx="363" cy="998"/>
          </a:xfrm>
        </p:grpSpPr>
        <p:sp>
          <p:nvSpPr>
            <p:cNvPr id="16420" name="AutoShape 3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21" name="Line 40"/>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22" name="Line 41"/>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23" name="Line 42"/>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24" name="Line 43"/>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25" name="Line 44"/>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8" name="Group 45"/>
          <p:cNvGrpSpPr>
            <a:grpSpLocks/>
          </p:cNvGrpSpPr>
          <p:nvPr/>
        </p:nvGrpSpPr>
        <p:grpSpPr bwMode="auto">
          <a:xfrm>
            <a:off x="5580063" y="3789363"/>
            <a:ext cx="215900" cy="503237"/>
            <a:chOff x="2653" y="935"/>
            <a:chExt cx="363" cy="998"/>
          </a:xfrm>
        </p:grpSpPr>
        <p:sp>
          <p:nvSpPr>
            <p:cNvPr id="16414" name="AutoShape 4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15" name="Line 4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16" name="Line 4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17" name="Line 4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18" name="Line 5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19" name="Line 5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399" name="Group 52"/>
          <p:cNvGrpSpPr>
            <a:grpSpLocks/>
          </p:cNvGrpSpPr>
          <p:nvPr/>
        </p:nvGrpSpPr>
        <p:grpSpPr bwMode="auto">
          <a:xfrm>
            <a:off x="4067175" y="4652963"/>
            <a:ext cx="215900" cy="503237"/>
            <a:chOff x="2653" y="935"/>
            <a:chExt cx="363" cy="998"/>
          </a:xfrm>
        </p:grpSpPr>
        <p:sp>
          <p:nvSpPr>
            <p:cNvPr id="16408"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09" name="Line 5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10" name="Line 5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11" name="Line 5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12" name="Line 5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13" name="Line 5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6400" name="Group 59"/>
          <p:cNvGrpSpPr>
            <a:grpSpLocks/>
          </p:cNvGrpSpPr>
          <p:nvPr/>
        </p:nvGrpSpPr>
        <p:grpSpPr bwMode="auto">
          <a:xfrm>
            <a:off x="8388350" y="333375"/>
            <a:ext cx="215900" cy="503238"/>
            <a:chOff x="2653" y="935"/>
            <a:chExt cx="363" cy="998"/>
          </a:xfrm>
        </p:grpSpPr>
        <p:sp>
          <p:nvSpPr>
            <p:cNvPr id="16402" name="AutoShape 6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6403" name="Line 6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6404" name="Line 6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6405" name="Line 6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6406" name="Line 6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6407" name="Line 6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19522" name="Picture 66">
            <a:hlinkClick r:id="" action="ppaction://media"/>
          </p:cNvPr>
          <p:cNvPicPr>
            <a:picLocks noRot="1" noChangeAspect="1" noChangeArrowheads="1"/>
          </p:cNvPicPr>
          <p:nvPr>
            <a:wavAudioFile r:embed="rId1" name="Записанный звук"/>
          </p:nvPr>
        </p:nvPicPr>
        <p:blipFill>
          <a:blip r:embed="rId8"/>
          <a:srcRect/>
          <a:stretch>
            <a:fillRect/>
          </a:stretch>
        </p:blipFill>
        <p:spPr bwMode="auto">
          <a:xfrm>
            <a:off x="8910638" y="-23336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82" fill="hold"/>
                                        <p:tgtEl>
                                          <p:spTgt spid="19522"/>
                                        </p:tgtEl>
                                      </p:cBhvr>
                                    </p:cmd>
                                  </p:childTnLst>
                                </p:cTn>
                              </p:par>
                              <p:par>
                                <p:cTn id="7" presetID="55" presetClass="entr" presetSubtype="0" fill="hold" nodeType="withEffect">
                                  <p:stCondLst>
                                    <p:cond delay="3500"/>
                                  </p:stCondLst>
                                  <p:childTnLst>
                                    <p:set>
                                      <p:cBhvr>
                                        <p:cTn id="8" dur="1" fill="hold">
                                          <p:stCondLst>
                                            <p:cond delay="0"/>
                                          </p:stCondLst>
                                        </p:cTn>
                                        <p:tgtEl>
                                          <p:spTgt spid="19462"/>
                                        </p:tgtEl>
                                        <p:attrNameLst>
                                          <p:attrName>style.visibility</p:attrName>
                                        </p:attrNameLst>
                                      </p:cBhvr>
                                      <p:to>
                                        <p:strVal val="visible"/>
                                      </p:to>
                                    </p:set>
                                    <p:anim calcmode="lin" valueType="num">
                                      <p:cBhvr>
                                        <p:cTn id="9" dur="1000" fill="hold"/>
                                        <p:tgtEl>
                                          <p:spTgt spid="19462"/>
                                        </p:tgtEl>
                                        <p:attrNameLst>
                                          <p:attrName>ppt_w</p:attrName>
                                        </p:attrNameLst>
                                      </p:cBhvr>
                                      <p:tavLst>
                                        <p:tav tm="0">
                                          <p:val>
                                            <p:strVal val="#ppt_w*0.70"/>
                                          </p:val>
                                        </p:tav>
                                        <p:tav tm="100000">
                                          <p:val>
                                            <p:strVal val="#ppt_w"/>
                                          </p:val>
                                        </p:tav>
                                      </p:tavLst>
                                    </p:anim>
                                    <p:anim calcmode="lin" valueType="num">
                                      <p:cBhvr>
                                        <p:cTn id="10" dur="1000" fill="hold"/>
                                        <p:tgtEl>
                                          <p:spTgt spid="19462"/>
                                        </p:tgtEl>
                                        <p:attrNameLst>
                                          <p:attrName>ppt_h</p:attrName>
                                        </p:attrNameLst>
                                      </p:cBhvr>
                                      <p:tavLst>
                                        <p:tav tm="0">
                                          <p:val>
                                            <p:strVal val="#ppt_h"/>
                                          </p:val>
                                        </p:tav>
                                        <p:tav tm="100000">
                                          <p:val>
                                            <p:strVal val="#ppt_h"/>
                                          </p:val>
                                        </p:tav>
                                      </p:tavLst>
                                    </p:anim>
                                    <p:animEffect transition="in" filter="fade">
                                      <p:cBhvr>
                                        <p:cTn id="11" dur="1000"/>
                                        <p:tgtEl>
                                          <p:spTgt spid="19462"/>
                                        </p:tgtEl>
                                      </p:cBhvr>
                                    </p:animEffect>
                                  </p:childTnLst>
                                </p:cTn>
                              </p:par>
                              <p:par>
                                <p:cTn id="12" presetID="15" presetClass="entr" presetSubtype="0" fill="hold" nodeType="withEffect">
                                  <p:stCondLst>
                                    <p:cond delay="5700"/>
                                  </p:stCondLst>
                                  <p:childTnLst>
                                    <p:set>
                                      <p:cBhvr>
                                        <p:cTn id="13" dur="1" fill="hold">
                                          <p:stCondLst>
                                            <p:cond delay="0"/>
                                          </p:stCondLst>
                                        </p:cTn>
                                        <p:tgtEl>
                                          <p:spTgt spid="19463"/>
                                        </p:tgtEl>
                                        <p:attrNameLst>
                                          <p:attrName>style.visibility</p:attrName>
                                        </p:attrNameLst>
                                      </p:cBhvr>
                                      <p:to>
                                        <p:strVal val="visible"/>
                                      </p:to>
                                    </p:set>
                                    <p:anim calcmode="lin" valueType="num">
                                      <p:cBhvr>
                                        <p:cTn id="14" dur="1000" fill="hold"/>
                                        <p:tgtEl>
                                          <p:spTgt spid="19463"/>
                                        </p:tgtEl>
                                        <p:attrNameLst>
                                          <p:attrName>ppt_w</p:attrName>
                                        </p:attrNameLst>
                                      </p:cBhvr>
                                      <p:tavLst>
                                        <p:tav tm="0">
                                          <p:val>
                                            <p:fltVal val="0"/>
                                          </p:val>
                                        </p:tav>
                                        <p:tav tm="100000">
                                          <p:val>
                                            <p:strVal val="#ppt_w"/>
                                          </p:val>
                                        </p:tav>
                                      </p:tavLst>
                                    </p:anim>
                                    <p:anim calcmode="lin" valueType="num">
                                      <p:cBhvr>
                                        <p:cTn id="15" dur="1000" fill="hold"/>
                                        <p:tgtEl>
                                          <p:spTgt spid="19463"/>
                                        </p:tgtEl>
                                        <p:attrNameLst>
                                          <p:attrName>ppt_h</p:attrName>
                                        </p:attrNameLst>
                                      </p:cBhvr>
                                      <p:tavLst>
                                        <p:tav tm="0">
                                          <p:val>
                                            <p:fltVal val="0"/>
                                          </p:val>
                                        </p:tav>
                                        <p:tav tm="100000">
                                          <p:val>
                                            <p:strVal val="#ppt_h"/>
                                          </p:val>
                                        </p:tav>
                                      </p:tavLst>
                                    </p:anim>
                                    <p:anim calcmode="lin" valueType="num">
                                      <p:cBhvr>
                                        <p:cTn id="16"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463"/>
                                        </p:tgtEl>
                                        <p:attrNameLst>
                                          <p:attrName>ppt_y</p:attrName>
                                        </p:attrNameLst>
                                      </p:cBhvr>
                                      <p:tavLst>
                                        <p:tav tm="0" fmla="#ppt_y+(sin(-2*pi*(1-$))*-#ppt_x+cos(-2*pi*(1-$))*(1-#ppt_y))*(1-$)">
                                          <p:val>
                                            <p:fltVal val="0"/>
                                          </p:val>
                                        </p:tav>
                                        <p:tav tm="100000">
                                          <p:val>
                                            <p:fltVal val="1"/>
                                          </p:val>
                                        </p:tav>
                                      </p:tavLst>
                                    </p:anim>
                                  </p:childTnLst>
                                </p:cTn>
                              </p:par>
                              <p:par>
                                <p:cTn id="18" presetID="10" presetClass="entr" presetSubtype="0" fill="hold" nodeType="withEffect">
                                  <p:stCondLst>
                                    <p:cond delay="6000"/>
                                  </p:stCondLst>
                                  <p:childTnLst>
                                    <p:set>
                                      <p:cBhvr>
                                        <p:cTn id="19" dur="1" fill="hold">
                                          <p:stCondLst>
                                            <p:cond delay="0"/>
                                          </p:stCondLst>
                                        </p:cTn>
                                        <p:tgtEl>
                                          <p:spTgt spid="19465"/>
                                        </p:tgtEl>
                                        <p:attrNameLst>
                                          <p:attrName>style.visibility</p:attrName>
                                        </p:attrNameLst>
                                      </p:cBhvr>
                                      <p:to>
                                        <p:strVal val="visible"/>
                                      </p:to>
                                    </p:set>
                                    <p:animEffect transition="in" filter="fade">
                                      <p:cBhvr>
                                        <p:cTn id="20" dur="2000"/>
                                        <p:tgtEl>
                                          <p:spTgt spid="19465"/>
                                        </p:tgtEl>
                                      </p:cBhvr>
                                    </p:animEffect>
                                  </p:childTnLst>
                                </p:cTn>
                              </p:par>
                              <p:par>
                                <p:cTn id="21" presetID="12" presetClass="entr" presetSubtype="4" fill="hold" nodeType="withEffect">
                                  <p:stCondLst>
                                    <p:cond delay="8000"/>
                                  </p:stCondLst>
                                  <p:childTnLst>
                                    <p:set>
                                      <p:cBhvr>
                                        <p:cTn id="22" dur="1" fill="hold">
                                          <p:stCondLst>
                                            <p:cond delay="0"/>
                                          </p:stCondLst>
                                        </p:cTn>
                                        <p:tgtEl>
                                          <p:spTgt spid="19464"/>
                                        </p:tgtEl>
                                        <p:attrNameLst>
                                          <p:attrName>style.visibility</p:attrName>
                                        </p:attrNameLst>
                                      </p:cBhvr>
                                      <p:to>
                                        <p:strVal val="visible"/>
                                      </p:to>
                                    </p:set>
                                    <p:animEffect transition="in" filter="slide(fromBottom)">
                                      <p:cBhvr>
                                        <p:cTn id="2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95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0034" y="5572140"/>
            <a:ext cx="7715304" cy="928694"/>
          </a:xfrm>
        </p:spPr>
        <p:txBody>
          <a:bodyPr>
            <a:normAutofit/>
          </a:bodyPr>
          <a:lstStyle/>
          <a:p>
            <a:pPr fontAlgn="auto">
              <a:spcAft>
                <a:spcPts val="0"/>
              </a:spcAft>
              <a:defRPr/>
            </a:pPr>
            <a:r>
              <a:rPr lang="ru-RU" sz="2400" dirty="0" err="1" smtClean="0"/>
              <a:t>Виникли</a:t>
            </a:r>
            <a:r>
              <a:rPr lang="ru-RU" sz="2400" dirty="0" smtClean="0"/>
              <a:t> </a:t>
            </a:r>
            <a:r>
              <a:rPr lang="ru-RU" sz="2400" dirty="0" smtClean="0"/>
              <a:t> </a:t>
            </a:r>
            <a:r>
              <a:rPr lang="ru-RU" sz="2400" dirty="0" err="1" smtClean="0"/>
              <a:t>мильярди</a:t>
            </a:r>
            <a:r>
              <a:rPr lang="ru-RU" sz="2400" dirty="0" smtClean="0"/>
              <a:t>  </a:t>
            </a:r>
            <a:r>
              <a:rPr lang="ru-RU" sz="2400" dirty="0" err="1" smtClean="0"/>
              <a:t>років</a:t>
            </a:r>
            <a:r>
              <a:rPr lang="ru-RU" sz="2400" dirty="0" smtClean="0"/>
              <a:t> назад </a:t>
            </a:r>
            <a:r>
              <a:rPr lang="ru-RU" sz="2400" dirty="0" err="1" smtClean="0"/>
              <a:t>слоїсті</a:t>
            </a:r>
            <a:r>
              <a:rPr lang="ru-RU" sz="2400" dirty="0" smtClean="0"/>
              <a:t> </a:t>
            </a:r>
            <a:r>
              <a:rPr lang="ru-RU" sz="2400" dirty="0" err="1" smtClean="0"/>
              <a:t>кам</a:t>
            </a:r>
            <a:r>
              <a:rPr lang="ru-RU" sz="2400" dirty="0" smtClean="0"/>
              <a:t>*</a:t>
            </a:r>
            <a:r>
              <a:rPr lang="ru-RU" sz="2400" dirty="0" err="1" smtClean="0"/>
              <a:t>яні</a:t>
            </a:r>
            <a:r>
              <a:rPr lang="ru-RU" sz="2400" dirty="0" smtClean="0"/>
              <a:t>  </a:t>
            </a:r>
            <a:r>
              <a:rPr lang="ru-RU" sz="2400" dirty="0" err="1" smtClean="0"/>
              <a:t>структури</a:t>
            </a:r>
            <a:r>
              <a:rPr lang="ru-RU" sz="2400" dirty="0" smtClean="0"/>
              <a:t>  - </a:t>
            </a:r>
            <a:r>
              <a:rPr lang="ru-RU" sz="2400" dirty="0" err="1" smtClean="0"/>
              <a:t>строматоліт</a:t>
            </a:r>
            <a:r>
              <a:rPr lang="ru-RU" sz="2400" dirty="0" err="1" smtClean="0"/>
              <a:t>и</a:t>
            </a:r>
            <a:r>
              <a:rPr lang="ru-RU" sz="2400" dirty="0" smtClean="0"/>
              <a:t> </a:t>
            </a:r>
            <a:r>
              <a:rPr lang="ru-RU" sz="2400" dirty="0" smtClean="0"/>
              <a:t>– </a:t>
            </a:r>
            <a:r>
              <a:rPr lang="ru-RU" sz="2400" dirty="0"/>
              <a:t>результат </a:t>
            </a:r>
            <a:r>
              <a:rPr lang="ru-RU" sz="2400" dirty="0" err="1" smtClean="0"/>
              <a:t>житєдіяльності</a:t>
            </a:r>
            <a:r>
              <a:rPr lang="ru-RU" sz="2400" dirty="0" smtClean="0"/>
              <a:t>  </a:t>
            </a:r>
            <a:r>
              <a:rPr lang="ru-RU" sz="2400" dirty="0" err="1" smtClean="0"/>
              <a:t>бактерій</a:t>
            </a:r>
            <a:endParaRPr lang="ru-RU" sz="2400" dirty="0"/>
          </a:p>
        </p:txBody>
      </p:sp>
      <p:pic>
        <p:nvPicPr>
          <p:cNvPr id="17410" name="Picture 4" descr="image_earth015"/>
          <p:cNvPicPr>
            <a:picLocks noChangeAspect="1" noChangeArrowheads="1"/>
          </p:cNvPicPr>
          <p:nvPr/>
        </p:nvPicPr>
        <p:blipFill>
          <a:blip r:embed="rId3"/>
          <a:srcRect/>
          <a:stretch>
            <a:fillRect/>
          </a:stretch>
        </p:blipFill>
        <p:spPr bwMode="auto">
          <a:xfrm>
            <a:off x="285720" y="0"/>
            <a:ext cx="3338512" cy="3557587"/>
          </a:xfrm>
          <a:prstGeom prst="rect">
            <a:avLst/>
          </a:prstGeom>
          <a:noFill/>
          <a:ln w="9525">
            <a:noFill/>
            <a:miter lim="800000"/>
            <a:headEnd/>
            <a:tailEnd/>
          </a:ln>
        </p:spPr>
      </p:pic>
      <p:pic>
        <p:nvPicPr>
          <p:cNvPr id="22535" name="Picture 7" descr="Stromatolites"/>
          <p:cNvPicPr>
            <a:picLocks noChangeAspect="1" noChangeArrowheads="1"/>
          </p:cNvPicPr>
          <p:nvPr/>
        </p:nvPicPr>
        <p:blipFill>
          <a:blip r:embed="rId4"/>
          <a:srcRect/>
          <a:stretch>
            <a:fillRect/>
          </a:stretch>
        </p:blipFill>
        <p:spPr bwMode="auto">
          <a:xfrm>
            <a:off x="2143108" y="1785926"/>
            <a:ext cx="5292725" cy="3570288"/>
          </a:xfrm>
          <a:prstGeom prst="rect">
            <a:avLst/>
          </a:prstGeom>
          <a:noFill/>
          <a:ln w="9525">
            <a:noFill/>
            <a:miter lim="800000"/>
            <a:headEnd/>
            <a:tailEnd/>
          </a:ln>
        </p:spPr>
      </p:pic>
      <p:pic>
        <p:nvPicPr>
          <p:cNvPr id="22536" name="Picture 8" descr="MPj04008220000[1]"/>
          <p:cNvPicPr>
            <a:picLocks noChangeAspect="1" noChangeArrowheads="1"/>
          </p:cNvPicPr>
          <p:nvPr/>
        </p:nvPicPr>
        <p:blipFill>
          <a:blip r:embed="rId5"/>
          <a:srcRect/>
          <a:stretch>
            <a:fillRect/>
          </a:stretch>
        </p:blipFill>
        <p:spPr bwMode="auto">
          <a:xfrm>
            <a:off x="6786578" y="214290"/>
            <a:ext cx="2081212" cy="3121025"/>
          </a:xfrm>
          <a:prstGeom prst="rect">
            <a:avLst/>
          </a:prstGeom>
          <a:noFill/>
          <a:ln w="9525">
            <a:noFill/>
            <a:miter lim="800000"/>
            <a:headEnd/>
            <a:tailEnd/>
          </a:ln>
        </p:spPr>
      </p:pic>
      <p:pic>
        <p:nvPicPr>
          <p:cNvPr id="22539" name="Picture 11">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748713" y="-53181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21" fill="hold"/>
                                        <p:tgtEl>
                                          <p:spTgt spid="22539"/>
                                        </p:tgtEl>
                                      </p:cBhvr>
                                    </p:cmd>
                                  </p:childTnLst>
                                </p:cTn>
                              </p:par>
                              <p:par>
                                <p:cTn id="7" presetID="5" presetClass="entr" presetSubtype="5" fill="hold" nodeType="withEffect">
                                  <p:stCondLst>
                                    <p:cond delay="3000"/>
                                  </p:stCondLst>
                                  <p:childTnLst>
                                    <p:set>
                                      <p:cBhvr>
                                        <p:cTn id="8" dur="1" fill="hold">
                                          <p:stCondLst>
                                            <p:cond delay="0"/>
                                          </p:stCondLst>
                                        </p:cTn>
                                        <p:tgtEl>
                                          <p:spTgt spid="22535"/>
                                        </p:tgtEl>
                                        <p:attrNameLst>
                                          <p:attrName>style.visibility</p:attrName>
                                        </p:attrNameLst>
                                      </p:cBhvr>
                                      <p:to>
                                        <p:strVal val="visible"/>
                                      </p:to>
                                    </p:set>
                                    <p:animEffect transition="in" filter="checkerboard(down)">
                                      <p:cBhvr>
                                        <p:cTn id="9" dur="2000"/>
                                        <p:tgtEl>
                                          <p:spTgt spid="22535"/>
                                        </p:tgtEl>
                                      </p:cBhvr>
                                    </p:animEffect>
                                  </p:childTnLst>
                                </p:cTn>
                              </p:par>
                              <p:par>
                                <p:cTn id="10" presetID="12" presetClass="entr" presetSubtype="1" fill="hold" nodeType="withEffect">
                                  <p:stCondLst>
                                    <p:cond delay="6000"/>
                                  </p:stCondLst>
                                  <p:childTnLst>
                                    <p:set>
                                      <p:cBhvr>
                                        <p:cTn id="11" dur="1" fill="hold">
                                          <p:stCondLst>
                                            <p:cond delay="0"/>
                                          </p:stCondLst>
                                        </p:cTn>
                                        <p:tgtEl>
                                          <p:spTgt spid="22536"/>
                                        </p:tgtEl>
                                        <p:attrNameLst>
                                          <p:attrName>style.visibility</p:attrName>
                                        </p:attrNameLst>
                                      </p:cBhvr>
                                      <p:to>
                                        <p:strVal val="visible"/>
                                      </p:to>
                                    </p:set>
                                    <p:animEffect transition="in" filter="slide(fromTop)">
                                      <p:cBhvr>
                                        <p:cTn id="12" dur="500"/>
                                        <p:tgtEl>
                                          <p:spTgt spid="225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randombar(horizontal)">
                                      <p:cBhvr>
                                        <p:cTn id="1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1"/>
          <p:cNvSpPr>
            <a:spLocks noGrp="1"/>
          </p:cNvSpPr>
          <p:nvPr>
            <p:ph idx="1"/>
          </p:nvPr>
        </p:nvSpPr>
        <p:spPr>
          <a:xfrm>
            <a:off x="500063" y="357188"/>
            <a:ext cx="8229600" cy="4572000"/>
          </a:xfrm>
        </p:spPr>
        <p:txBody>
          <a:bodyPr/>
          <a:lstStyle/>
          <a:p>
            <a:r>
              <a:rPr lang="uk-UA"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Часто трапляється, що вологі купи зерна, сіна, торфу, ганчір'я само­займаються. Цю "роботу" виконують бактерії, які виділяють під час розмноження і життєдіяльності багато тепла. Це тепло використовують для обігрівання теплиць і </a:t>
            </a:r>
            <a:r>
              <a:rPr lang="uk-UA"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парників.</a:t>
            </a:r>
            <a:endParaRPr lang="ru-RU"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ru-RU" sz="2000" dirty="0" smtClean="0"/>
          </a:p>
        </p:txBody>
      </p:sp>
      <p:pic>
        <p:nvPicPr>
          <p:cNvPr id="18434" name="Рисунок 3" descr="biogumus.jpg"/>
          <p:cNvPicPr>
            <a:picLocks noChangeAspect="1"/>
          </p:cNvPicPr>
          <p:nvPr/>
        </p:nvPicPr>
        <p:blipFill>
          <a:blip r:embed="rId2"/>
          <a:srcRect/>
          <a:stretch>
            <a:fillRect/>
          </a:stretch>
        </p:blipFill>
        <p:spPr bwMode="auto">
          <a:xfrm>
            <a:off x="642938" y="2571750"/>
            <a:ext cx="3330575" cy="2738438"/>
          </a:xfrm>
          <a:prstGeom prst="rect">
            <a:avLst/>
          </a:prstGeom>
          <a:noFill/>
          <a:ln w="9525">
            <a:noFill/>
            <a:miter lim="800000"/>
            <a:headEnd/>
            <a:tailEnd/>
          </a:ln>
        </p:spPr>
      </p:pic>
      <p:pic>
        <p:nvPicPr>
          <p:cNvPr id="18435" name="Рисунок 4" descr="01.jpg"/>
          <p:cNvPicPr>
            <a:picLocks noChangeAspect="1"/>
          </p:cNvPicPr>
          <p:nvPr/>
        </p:nvPicPr>
        <p:blipFill>
          <a:blip r:embed="rId3"/>
          <a:srcRect/>
          <a:stretch>
            <a:fillRect/>
          </a:stretch>
        </p:blipFill>
        <p:spPr bwMode="auto">
          <a:xfrm>
            <a:off x="4143375" y="3143250"/>
            <a:ext cx="4664075" cy="2876550"/>
          </a:xfrm>
          <a:prstGeom prst="rect">
            <a:avLst/>
          </a:prstGeom>
          <a:noFill/>
          <a:ln w="9525">
            <a:noFill/>
            <a:miter lim="800000"/>
            <a:headEnd/>
            <a:tailEnd/>
          </a:ln>
        </p:spPr>
      </p:pic>
      <p:grpSp>
        <p:nvGrpSpPr>
          <p:cNvPr id="18436" name="Group 17"/>
          <p:cNvGrpSpPr>
            <a:grpSpLocks/>
          </p:cNvGrpSpPr>
          <p:nvPr/>
        </p:nvGrpSpPr>
        <p:grpSpPr bwMode="auto">
          <a:xfrm>
            <a:off x="1763713" y="3141663"/>
            <a:ext cx="215900" cy="503237"/>
            <a:chOff x="2653" y="935"/>
            <a:chExt cx="363" cy="998"/>
          </a:xfrm>
        </p:grpSpPr>
        <p:sp>
          <p:nvSpPr>
            <p:cNvPr id="18451"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52"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53"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54"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55"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56"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8437" name="Group 17"/>
          <p:cNvGrpSpPr>
            <a:grpSpLocks/>
          </p:cNvGrpSpPr>
          <p:nvPr/>
        </p:nvGrpSpPr>
        <p:grpSpPr bwMode="auto">
          <a:xfrm>
            <a:off x="2786063" y="5500688"/>
            <a:ext cx="215900" cy="503237"/>
            <a:chOff x="2653" y="935"/>
            <a:chExt cx="363" cy="998"/>
          </a:xfrm>
        </p:grpSpPr>
        <p:sp>
          <p:nvSpPr>
            <p:cNvPr id="18445"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46"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47"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48"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49"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50"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18438" name="Group 17"/>
          <p:cNvGrpSpPr>
            <a:grpSpLocks/>
          </p:cNvGrpSpPr>
          <p:nvPr/>
        </p:nvGrpSpPr>
        <p:grpSpPr bwMode="auto">
          <a:xfrm>
            <a:off x="6215063" y="2357438"/>
            <a:ext cx="215900" cy="503237"/>
            <a:chOff x="2653" y="935"/>
            <a:chExt cx="363" cy="998"/>
          </a:xfrm>
        </p:grpSpPr>
        <p:sp>
          <p:nvSpPr>
            <p:cNvPr id="18439"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18440"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18441"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18442"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18443"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18444"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wheel(4)">
                                      <p:cBhvr>
                                        <p:cTn id="7" dur="1000"/>
                                        <p:tgtEl>
                                          <p:spTgt spid="18433">
                                            <p:txEl>
                                              <p:pRg st="0" end="0"/>
                                            </p:txEl>
                                          </p:spTgt>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barn(inHorizontal)">
                                      <p:cBhvr>
                                        <p:cTn id="11" dur="500"/>
                                        <p:tgtEl>
                                          <p:spTgt spid="18434"/>
                                        </p:tgtEl>
                                      </p:cBhvr>
                                    </p:animEffect>
                                  </p:childTnLst>
                                </p:cTn>
                              </p:par>
                            </p:childTnLst>
                          </p:cTn>
                        </p:par>
                        <p:par>
                          <p:cTn id="12" fill="hold">
                            <p:stCondLst>
                              <p:cond delay="1500"/>
                            </p:stCondLst>
                            <p:childTnLst>
                              <p:par>
                                <p:cTn id="13" presetID="8" presetClass="emph" presetSubtype="0" fill="hold" nodeType="afterEffect">
                                  <p:stCondLst>
                                    <p:cond delay="0"/>
                                  </p:stCondLst>
                                  <p:childTnLst>
                                    <p:animRot by="21600000">
                                      <p:cBhvr>
                                        <p:cTn id="14" dur="2000" fill="hold"/>
                                        <p:tgtEl>
                                          <p:spTgt spid="184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3" descr="Gley-Tschernosem entw Polenl Pr5 Wurzel u Pflugsohle.jpg"/>
          <p:cNvPicPr>
            <a:picLocks noChangeAspect="1"/>
          </p:cNvPicPr>
          <p:nvPr/>
        </p:nvPicPr>
        <p:blipFill>
          <a:blip r:embed="rId3"/>
          <a:srcRect/>
          <a:stretch>
            <a:fillRect/>
          </a:stretch>
        </p:blipFill>
        <p:spPr bwMode="auto">
          <a:xfrm>
            <a:off x="6715140" y="3000372"/>
            <a:ext cx="2222874" cy="3367838"/>
          </a:xfrm>
          <a:prstGeom prst="rect">
            <a:avLst/>
          </a:prstGeom>
          <a:noFill/>
          <a:ln w="9525">
            <a:noFill/>
            <a:miter lim="800000"/>
            <a:headEnd/>
            <a:tailEnd/>
          </a:ln>
        </p:spPr>
      </p:pic>
      <p:sp>
        <p:nvSpPr>
          <p:cNvPr id="6" name="Выноска-облако 5"/>
          <p:cNvSpPr/>
          <p:nvPr/>
        </p:nvSpPr>
        <p:spPr>
          <a:xfrm>
            <a:off x="7643813" y="357188"/>
            <a:ext cx="1200150" cy="857250"/>
          </a:xfrm>
          <a:prstGeom prst="cloudCallout">
            <a:avLst>
              <a:gd name="adj1" fmla="val -40530"/>
              <a:gd name="adj2" fmla="val 964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C000"/>
                </a:solidFill>
              </a:rPr>
              <a:t>N2</a:t>
            </a:r>
            <a:endParaRPr lang="ru-RU" b="1" dirty="0">
              <a:solidFill>
                <a:srgbClr val="FFC000"/>
              </a:solidFill>
            </a:endParaRPr>
          </a:p>
        </p:txBody>
      </p:sp>
      <p:sp>
        <p:nvSpPr>
          <p:cNvPr id="20482" name="Содержимое 1"/>
          <p:cNvSpPr>
            <a:spLocks noGrp="1"/>
          </p:cNvSpPr>
          <p:nvPr>
            <p:ph idx="1"/>
          </p:nvPr>
        </p:nvSpPr>
        <p:spPr>
          <a:xfrm>
            <a:off x="285720" y="214290"/>
            <a:ext cx="8401050" cy="6643710"/>
          </a:xfrm>
        </p:spPr>
        <p:txBody>
          <a:bodyPr/>
          <a:lstStyle/>
          <a:p>
            <a:r>
              <a:rPr lang="uk-UA" sz="1800" b="1" i="1" dirty="0" smtClean="0"/>
              <a:t>Бактерії і </a:t>
            </a:r>
            <a:r>
              <a:rPr lang="uk-UA" sz="1800" b="1" i="1" dirty="0" smtClean="0"/>
              <a:t>ґрунт</a:t>
            </a:r>
            <a:endParaRPr lang="ru-RU" sz="1800" dirty="0" smtClean="0"/>
          </a:p>
          <a:p>
            <a:r>
              <a:rPr lang="uk-UA" sz="1800" dirty="0" smtClean="0"/>
              <a:t>Вам вже відомо, що родючість </a:t>
            </a:r>
            <a:r>
              <a:rPr lang="uk-UA" sz="1800" dirty="0" err="1" smtClean="0"/>
              <a:t>грунту</a:t>
            </a:r>
            <a:r>
              <a:rPr lang="uk-UA" sz="1800" dirty="0" smtClean="0"/>
              <a:t> </a:t>
            </a:r>
            <a:r>
              <a:rPr lang="uk-UA" sz="1800" dirty="0" smtClean="0"/>
              <a:t>визначається кількістю гумусу. Гумус утворюється в результаті розкладання сапрофітними бактеріями рослинних решток. Крім того, бактерії відіграють головну і визначальну роль у природному збагаченні </a:t>
            </a:r>
            <a:r>
              <a:rPr lang="uk-UA" sz="1800" dirty="0" err="1" smtClean="0"/>
              <a:t>грунту</a:t>
            </a:r>
            <a:r>
              <a:rPr lang="uk-UA" sz="1800" dirty="0" smtClean="0"/>
              <a:t> Нітрогеном, без якого ріст і розвиток рослин стає неможливим.</a:t>
            </a:r>
            <a:endParaRPr lang="ru-RU" sz="1800" dirty="0" smtClean="0"/>
          </a:p>
          <a:p>
            <a:r>
              <a:rPr lang="uk-UA" sz="1800" dirty="0" smtClean="0"/>
              <a:t>Нітроген (азот) є одним з основних складових елементів органічної речовини, яку утворюють зелені рослини. Від кількості Нітрогену залежить родючість ґрунтів та продуктивність рослин. У повітрі міститься близько 78% вільного азоту. Однак атмосферний азот рослини не можуть засвоювати. Для того, щоб азот став доступним для їхнього живлення, його повинні перетворити на сполуки </a:t>
            </a:r>
            <a:r>
              <a:rPr lang="uk-UA" sz="1800" dirty="0" err="1" smtClean="0"/>
              <a:t>азотфіксуючі</a:t>
            </a:r>
            <a:r>
              <a:rPr lang="uk-UA" sz="1800" dirty="0" smtClean="0"/>
              <a:t> бактерії. Тому присутність в гранті </a:t>
            </a:r>
            <a:r>
              <a:rPr lang="uk-UA" sz="1800" dirty="0" err="1" smtClean="0"/>
              <a:t>азотфіксуючих</a:t>
            </a:r>
            <a:r>
              <a:rPr lang="uk-UA" sz="1800" dirty="0" smtClean="0"/>
              <a:t> бактерій свідчить про його родючість.</a:t>
            </a:r>
            <a:endParaRPr lang="ru-RU" sz="1800" dirty="0" smtClean="0"/>
          </a:p>
        </p:txBody>
      </p:sp>
      <p:sp>
        <p:nvSpPr>
          <p:cNvPr id="7" name="Выноска-облако 6"/>
          <p:cNvSpPr/>
          <p:nvPr/>
        </p:nvSpPr>
        <p:spPr>
          <a:xfrm>
            <a:off x="357158" y="4214818"/>
            <a:ext cx="1500187" cy="1000125"/>
          </a:xfrm>
          <a:prstGeom prst="cloudCallout">
            <a:avLst>
              <a:gd name="adj1" fmla="val 112500"/>
              <a:gd name="adj2" fmla="val 805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C000"/>
                </a:solidFill>
              </a:rPr>
              <a:t>N2</a:t>
            </a:r>
            <a:endParaRPr lang="ru-RU" sz="2400" b="1" dirty="0">
              <a:solidFill>
                <a:srgbClr val="FFC000"/>
              </a:solidFill>
            </a:endParaRPr>
          </a:p>
        </p:txBody>
      </p:sp>
      <p:pic>
        <p:nvPicPr>
          <p:cNvPr id="20485" name="Рисунок 7" descr="picture.jpg"/>
          <p:cNvPicPr>
            <a:picLocks noChangeAspect="1"/>
          </p:cNvPicPr>
          <p:nvPr/>
        </p:nvPicPr>
        <p:blipFill>
          <a:blip r:embed="rId4"/>
          <a:srcRect/>
          <a:stretch>
            <a:fillRect/>
          </a:stretch>
        </p:blipFill>
        <p:spPr bwMode="auto">
          <a:xfrm>
            <a:off x="2357422" y="4214818"/>
            <a:ext cx="3238500" cy="2343150"/>
          </a:xfrm>
          <a:prstGeom prst="rect">
            <a:avLst/>
          </a:prstGeom>
          <a:noFill/>
          <a:ln w="9525">
            <a:noFill/>
            <a:miter lim="800000"/>
            <a:headEnd/>
            <a:tailEnd/>
          </a:ln>
        </p:spPr>
      </p:pic>
      <p:grpSp>
        <p:nvGrpSpPr>
          <p:cNvPr id="20486" name="Group 17"/>
          <p:cNvGrpSpPr>
            <a:grpSpLocks/>
          </p:cNvGrpSpPr>
          <p:nvPr/>
        </p:nvGrpSpPr>
        <p:grpSpPr bwMode="auto">
          <a:xfrm>
            <a:off x="2428875" y="3714750"/>
            <a:ext cx="215900" cy="503238"/>
            <a:chOff x="2653" y="935"/>
            <a:chExt cx="363" cy="998"/>
          </a:xfrm>
        </p:grpSpPr>
        <p:sp>
          <p:nvSpPr>
            <p:cNvPr id="20501"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502"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503"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504"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505"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506"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0487" name="Group 17"/>
          <p:cNvGrpSpPr>
            <a:grpSpLocks/>
          </p:cNvGrpSpPr>
          <p:nvPr/>
        </p:nvGrpSpPr>
        <p:grpSpPr bwMode="auto">
          <a:xfrm>
            <a:off x="6143625" y="3786188"/>
            <a:ext cx="215900" cy="503237"/>
            <a:chOff x="2653" y="935"/>
            <a:chExt cx="363" cy="998"/>
          </a:xfrm>
        </p:grpSpPr>
        <p:sp>
          <p:nvSpPr>
            <p:cNvPr id="20495"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496"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497"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498"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499"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500"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0488" name="Group 17"/>
          <p:cNvGrpSpPr>
            <a:grpSpLocks/>
          </p:cNvGrpSpPr>
          <p:nvPr/>
        </p:nvGrpSpPr>
        <p:grpSpPr bwMode="auto">
          <a:xfrm>
            <a:off x="1428750" y="5357813"/>
            <a:ext cx="215900" cy="503237"/>
            <a:chOff x="2653" y="935"/>
            <a:chExt cx="363" cy="998"/>
          </a:xfrm>
        </p:grpSpPr>
        <p:sp>
          <p:nvSpPr>
            <p:cNvPr id="20489"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0490" name="Line 19"/>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0491" name="Line 20"/>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0492" name="Line 21"/>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0493" name="Line 22"/>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0494" name="Line 23"/>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arn(inHorizontal)">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770" decel="100000"/>
                                        <p:tgtEl>
                                          <p:spTgt spid="20483"/>
                                        </p:tgtEl>
                                      </p:cBhvr>
                                    </p:animEffect>
                                    <p:animScale>
                                      <p:cBhvr>
                                        <p:cTn id="13" dur="770" decel="100000"/>
                                        <p:tgtEl>
                                          <p:spTgt spid="20483"/>
                                        </p:tgtEl>
                                      </p:cBhvr>
                                      <p:from x="10000" y="10000"/>
                                      <p:to x="200000" y="450000"/>
                                    </p:animScale>
                                    <p:animScale>
                                      <p:cBhvr>
                                        <p:cTn id="14" dur="1230" accel="100000" fill="hold">
                                          <p:stCondLst>
                                            <p:cond delay="770"/>
                                          </p:stCondLst>
                                        </p:cTn>
                                        <p:tgtEl>
                                          <p:spTgt spid="20483"/>
                                        </p:tgtEl>
                                      </p:cBhvr>
                                      <p:from x="200000" y="450000"/>
                                      <p:to x="100000" y="100000"/>
                                    </p:animScale>
                                    <p:set>
                                      <p:cBhvr>
                                        <p:cTn id="15" dur="770" fill="hold"/>
                                        <p:tgtEl>
                                          <p:spTgt spid="20483"/>
                                        </p:tgtEl>
                                        <p:attrNameLst>
                                          <p:attrName>ppt_x</p:attrName>
                                        </p:attrNameLst>
                                      </p:cBhvr>
                                      <p:to>
                                        <p:strVal val="(0.5)"/>
                                      </p:to>
                                    </p:set>
                                    <p:anim from="(0.5)" to="(#ppt_x)" calcmode="lin" valueType="num">
                                      <p:cBhvr>
                                        <p:cTn id="16" dur="1230" accel="100000" fill="hold">
                                          <p:stCondLst>
                                            <p:cond delay="770"/>
                                          </p:stCondLst>
                                        </p:cTn>
                                        <p:tgtEl>
                                          <p:spTgt spid="20483"/>
                                        </p:tgtEl>
                                        <p:attrNameLst>
                                          <p:attrName>ppt_x</p:attrName>
                                        </p:attrNameLst>
                                      </p:cBhvr>
                                    </p:anim>
                                    <p:set>
                                      <p:cBhvr>
                                        <p:cTn id="17" dur="770" fill="hold"/>
                                        <p:tgtEl>
                                          <p:spTgt spid="20483"/>
                                        </p:tgtEl>
                                        <p:attrNameLst>
                                          <p:attrName>ppt_y</p:attrName>
                                        </p:attrNameLst>
                                      </p:cBhvr>
                                      <p:to>
                                        <p:strVal val="(#ppt_y+0.4)"/>
                                      </p:to>
                                    </p:set>
                                    <p:anim from="(#ppt_y+0.4)" to="(#ppt_y)" calcmode="lin" valueType="num">
                                      <p:cBhvr>
                                        <p:cTn id="18" dur="1230" accel="100000" fill="hold">
                                          <p:stCondLst>
                                            <p:cond delay="770"/>
                                          </p:stCondLst>
                                        </p:cTn>
                                        <p:tgtEl>
                                          <p:spTgt spid="2048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1"/>
          <p:cNvSpPr>
            <a:spLocks noGrp="1"/>
          </p:cNvSpPr>
          <p:nvPr>
            <p:ph idx="1"/>
          </p:nvPr>
        </p:nvSpPr>
        <p:spPr>
          <a:xfrm>
            <a:off x="428625" y="357188"/>
            <a:ext cx="8229600" cy="4572000"/>
          </a:xfrm>
        </p:spPr>
        <p:txBody>
          <a:bodyPr/>
          <a:lstStyle/>
          <a:p>
            <a:r>
              <a:rPr lang="uk-UA" sz="1700" dirty="0" smtClean="0"/>
              <a:t>Давно було помічено, що після вирощування бобових культур родючість </a:t>
            </a:r>
            <a:r>
              <a:rPr lang="uk-UA" sz="1700" dirty="0" err="1" smtClean="0"/>
              <a:t>грунту</a:t>
            </a:r>
            <a:r>
              <a:rPr lang="uk-UA" sz="1700" dirty="0" smtClean="0"/>
              <a:t> значно зростає. Вперше це явище вивчив та описав вчений С. </a:t>
            </a:r>
            <a:r>
              <a:rPr lang="uk-UA" sz="1700" dirty="0" err="1" smtClean="0"/>
              <a:t>Виноградський</a:t>
            </a:r>
            <a:r>
              <a:rPr lang="uk-UA" sz="1700" dirty="0" smtClean="0"/>
              <a:t> у 1895 р. З розвитком кореневої системи рослин, на яких вони оселяються, активність цих бактерій в зоні діяльності коренів посилюється. Під впливом життєдіяльності бактерій клітини кореня розростаються у кулясті бульбочки, де в клітинах рослини-господаря нагромаджуються колонії </a:t>
            </a:r>
            <a:r>
              <a:rPr lang="uk-UA" sz="1700" dirty="0" err="1" smtClean="0"/>
              <a:t>азотфіксуючих</a:t>
            </a:r>
            <a:r>
              <a:rPr lang="uk-UA" sz="1700" dirty="0" smtClean="0"/>
              <a:t> бактерій. Такі бактерії називають </a:t>
            </a:r>
            <a:r>
              <a:rPr lang="uk-UA" sz="1700" i="1" dirty="0" smtClean="0"/>
              <a:t>бульбочковими (демонстрування зображення). </a:t>
            </a:r>
            <a:r>
              <a:rPr lang="uk-UA" sz="1700" dirty="0" smtClean="0"/>
              <a:t>Тут бактерії концентруються і живляться за рахунок виділень рослини-господаря, а самі вони приносять користь цій рослині, зв'язуючи атмосферний азот у легкі для засвоєння рослиною сполуки. </a:t>
            </a:r>
            <a:r>
              <a:rPr lang="uk-UA" sz="1700" dirty="0" err="1" smtClean="0"/>
              <a:t>Азотфіксуючі</a:t>
            </a:r>
            <a:r>
              <a:rPr lang="uk-UA" sz="1700" dirty="0" smtClean="0"/>
              <a:t> бактерії вступають у симбіоз переважно з рослинами родини Бобові.</a:t>
            </a:r>
            <a:endParaRPr lang="ru-RU" sz="1700" dirty="0" smtClean="0"/>
          </a:p>
          <a:p>
            <a:endParaRPr lang="ru-RU" sz="2000" dirty="0" smtClean="0"/>
          </a:p>
        </p:txBody>
      </p:sp>
      <p:pic>
        <p:nvPicPr>
          <p:cNvPr id="21506" name="Рисунок 3" descr="soya_nodules_250.jpg"/>
          <p:cNvPicPr>
            <a:picLocks noChangeAspect="1"/>
          </p:cNvPicPr>
          <p:nvPr/>
        </p:nvPicPr>
        <p:blipFill>
          <a:blip r:embed="rId2"/>
          <a:srcRect/>
          <a:stretch>
            <a:fillRect/>
          </a:stretch>
        </p:blipFill>
        <p:spPr bwMode="auto">
          <a:xfrm>
            <a:off x="6000750" y="3357563"/>
            <a:ext cx="2381250" cy="3190875"/>
          </a:xfrm>
          <a:prstGeom prst="rect">
            <a:avLst/>
          </a:prstGeom>
          <a:noFill/>
          <a:ln w="9525">
            <a:noFill/>
            <a:miter lim="800000"/>
            <a:headEnd/>
            <a:tailEnd/>
          </a:ln>
        </p:spPr>
      </p:pic>
      <p:pic>
        <p:nvPicPr>
          <p:cNvPr id="21507" name="Рисунок 4" descr="homa11.jpg"/>
          <p:cNvPicPr>
            <a:picLocks noChangeAspect="1"/>
          </p:cNvPicPr>
          <p:nvPr/>
        </p:nvPicPr>
        <p:blipFill>
          <a:blip r:embed="rId3"/>
          <a:srcRect/>
          <a:stretch>
            <a:fillRect/>
          </a:stretch>
        </p:blipFill>
        <p:spPr bwMode="auto">
          <a:xfrm>
            <a:off x="2714625" y="4429125"/>
            <a:ext cx="2811463" cy="1214438"/>
          </a:xfrm>
          <a:prstGeom prst="rect">
            <a:avLst/>
          </a:prstGeom>
          <a:noFill/>
          <a:ln w="9525">
            <a:noFill/>
            <a:miter lim="800000"/>
            <a:headEnd/>
            <a:tailEnd/>
          </a:ln>
        </p:spPr>
      </p:pic>
      <p:pic>
        <p:nvPicPr>
          <p:cNvPr id="21508" name="Рисунок 5" descr="klever.jpg"/>
          <p:cNvPicPr>
            <a:picLocks noChangeAspect="1"/>
          </p:cNvPicPr>
          <p:nvPr/>
        </p:nvPicPr>
        <p:blipFill>
          <a:blip r:embed="rId4"/>
          <a:srcRect/>
          <a:stretch>
            <a:fillRect/>
          </a:stretch>
        </p:blipFill>
        <p:spPr bwMode="auto">
          <a:xfrm>
            <a:off x="642910" y="3571876"/>
            <a:ext cx="1779587" cy="3065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barn(inHorizontal)">
                                      <p:cBhvr>
                                        <p:cTn id="11" dur="500"/>
                                        <p:tgtEl>
                                          <p:spTgt spid="2150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checkerboard(across)">
                                      <p:cBhvr>
                                        <p:cTn id="1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1"/>
          <p:cNvSpPr>
            <a:spLocks noGrp="1"/>
          </p:cNvSpPr>
          <p:nvPr>
            <p:ph idx="1"/>
          </p:nvPr>
        </p:nvSpPr>
        <p:spPr>
          <a:xfrm>
            <a:off x="428625" y="285750"/>
            <a:ext cx="8429625" cy="4071938"/>
          </a:xfrm>
        </p:spPr>
        <p:txBody>
          <a:bodyPr/>
          <a:lstStyle/>
          <a:p>
            <a:r>
              <a:rPr lang="uk-UA" sz="1600" b="1" i="1" smtClean="0"/>
              <a:t>Очищення стічних вод та газів</a:t>
            </a:r>
            <a:endParaRPr lang="ru-RU" sz="1600" smtClean="0"/>
          </a:p>
          <a:p>
            <a:r>
              <a:rPr lang="uk-UA" sz="1600" i="1" smtClean="0"/>
              <a:t>Як ви гадаєте, яким чином відбувається очищення стічних вод та газів на великих підприємствах? </a:t>
            </a:r>
            <a:r>
              <a:rPr lang="uk-UA" sz="1600" smtClean="0"/>
              <a:t>Велике значення мають бактерії як живі фільтри. Для очищення річок від шкідливих відходів використовують бактерії, які живляться фенолом та іншими хімічними речовинами. Цей спосіб застосовують і для очищення стічних вод коксохімічних заводів та побутових вод. Для цього стічні води відстоюють і розділяють на рідку частину та драглистий осад. А потім переробляють у декілька етапів, використовуючи аеробні та анаеробні бактерії. </a:t>
            </a:r>
            <a:r>
              <a:rPr lang="uk-UA" sz="1600" i="1" smtClean="0"/>
              <a:t>Пригадайте, що це за бактерії. </a:t>
            </a:r>
            <a:r>
              <a:rPr lang="uk-UA" sz="1600" smtClean="0"/>
              <a:t>Після очищення отримують очищену рідину, яку зазвичай спускають у річки та мул, що складається з нешкідливих органічних і неорганічних речовин, його можна висушити і в подальшому використовувати як добриво. На одному з заводів Німеччини було створено багатошаровий фільтр для очищення газів з неприємним запахом. Для фільтру взяли штам бактерій, які знищують запахи. Забруднене повітря проходить крізь цей фільтр і позбавляється запаху. Такі установки можна викорис­товувати на тваринницьких фермах.</a:t>
            </a:r>
            <a:endParaRPr lang="ru-RU" sz="1600" smtClean="0"/>
          </a:p>
          <a:p>
            <a:endParaRPr lang="ru-RU" sz="1600" smtClean="0"/>
          </a:p>
        </p:txBody>
      </p:sp>
      <p:pic>
        <p:nvPicPr>
          <p:cNvPr id="22530" name="Рисунок 3" descr="im001000.jpg"/>
          <p:cNvPicPr>
            <a:picLocks noChangeAspect="1"/>
          </p:cNvPicPr>
          <p:nvPr/>
        </p:nvPicPr>
        <p:blipFill>
          <a:blip r:embed="rId2"/>
          <a:srcRect/>
          <a:stretch>
            <a:fillRect/>
          </a:stretch>
        </p:blipFill>
        <p:spPr bwMode="auto">
          <a:xfrm>
            <a:off x="5715000" y="4071938"/>
            <a:ext cx="3165475" cy="2490787"/>
          </a:xfrm>
          <a:prstGeom prst="rect">
            <a:avLst/>
          </a:prstGeom>
          <a:noFill/>
          <a:ln w="9525">
            <a:noFill/>
            <a:miter lim="800000"/>
            <a:headEnd/>
            <a:tailEnd/>
          </a:ln>
        </p:spPr>
      </p:pic>
      <p:pic>
        <p:nvPicPr>
          <p:cNvPr id="22531" name="Рисунок 4" descr="info_sewage.jpg"/>
          <p:cNvPicPr>
            <a:picLocks noChangeAspect="1"/>
          </p:cNvPicPr>
          <p:nvPr/>
        </p:nvPicPr>
        <p:blipFill>
          <a:blip r:embed="rId3"/>
          <a:srcRect/>
          <a:stretch>
            <a:fillRect/>
          </a:stretch>
        </p:blipFill>
        <p:spPr bwMode="auto">
          <a:xfrm>
            <a:off x="1071563" y="4143375"/>
            <a:ext cx="35718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AN00588_"/>
          <p:cNvPicPr>
            <a:picLocks noChangeAspect="1" noChangeArrowheads="1"/>
          </p:cNvPicPr>
          <p:nvPr/>
        </p:nvPicPr>
        <p:blipFill>
          <a:blip r:embed="rId3"/>
          <a:srcRect/>
          <a:stretch>
            <a:fillRect/>
          </a:stretch>
        </p:blipFill>
        <p:spPr bwMode="auto">
          <a:xfrm>
            <a:off x="250825" y="0"/>
            <a:ext cx="2738438" cy="3468688"/>
          </a:xfrm>
          <a:prstGeom prst="rect">
            <a:avLst/>
          </a:prstGeom>
          <a:noFill/>
          <a:ln w="9525">
            <a:noFill/>
            <a:miter lim="800000"/>
            <a:headEnd/>
            <a:tailEnd/>
          </a:ln>
        </p:spPr>
      </p:pic>
      <p:pic>
        <p:nvPicPr>
          <p:cNvPr id="23555" name="Picture 6" descr="AN01136_"/>
          <p:cNvPicPr>
            <a:picLocks noChangeAspect="1" noChangeArrowheads="1"/>
          </p:cNvPicPr>
          <p:nvPr/>
        </p:nvPicPr>
        <p:blipFill>
          <a:blip r:embed="rId4"/>
          <a:srcRect/>
          <a:stretch>
            <a:fillRect/>
          </a:stretch>
        </p:blipFill>
        <p:spPr bwMode="auto">
          <a:xfrm>
            <a:off x="3059113" y="2349500"/>
            <a:ext cx="3913187" cy="3219450"/>
          </a:xfrm>
          <a:prstGeom prst="rect">
            <a:avLst/>
          </a:prstGeom>
          <a:noFill/>
          <a:ln w="9525">
            <a:noFill/>
            <a:miter lim="800000"/>
            <a:headEnd/>
            <a:tailEnd/>
          </a:ln>
        </p:spPr>
      </p:pic>
      <p:pic>
        <p:nvPicPr>
          <p:cNvPr id="25607" name="Picture 7" descr="AN01995_"/>
          <p:cNvPicPr>
            <a:picLocks noChangeAspect="1" noChangeArrowheads="1"/>
          </p:cNvPicPr>
          <p:nvPr/>
        </p:nvPicPr>
        <p:blipFill>
          <a:blip r:embed="rId5"/>
          <a:srcRect/>
          <a:stretch>
            <a:fillRect/>
          </a:stretch>
        </p:blipFill>
        <p:spPr bwMode="auto">
          <a:xfrm>
            <a:off x="6588125" y="260350"/>
            <a:ext cx="2347913" cy="2327275"/>
          </a:xfrm>
          <a:prstGeom prst="rect">
            <a:avLst/>
          </a:prstGeom>
          <a:noFill/>
          <a:ln w="9525">
            <a:noFill/>
            <a:miter lim="800000"/>
            <a:headEnd/>
            <a:tailEnd/>
          </a:ln>
        </p:spPr>
      </p:pic>
      <p:sp>
        <p:nvSpPr>
          <p:cNvPr id="23557" name="AutoShape 8"/>
          <p:cNvSpPr>
            <a:spLocks noChangeArrowheads="1"/>
          </p:cNvSpPr>
          <p:nvPr/>
        </p:nvSpPr>
        <p:spPr bwMode="auto">
          <a:xfrm>
            <a:off x="684213" y="4797425"/>
            <a:ext cx="1511300" cy="936625"/>
          </a:xfrm>
          <a:prstGeom prst="irregularSeal1">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58" name="AutoShape 9"/>
          <p:cNvSpPr>
            <a:spLocks noChangeArrowheads="1"/>
          </p:cNvSpPr>
          <p:nvPr/>
        </p:nvSpPr>
        <p:spPr bwMode="auto">
          <a:xfrm>
            <a:off x="7596188" y="4797425"/>
            <a:ext cx="1222375" cy="720725"/>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59" name="AutoShape 10"/>
          <p:cNvSpPr>
            <a:spLocks noChangeArrowheads="1"/>
          </p:cNvSpPr>
          <p:nvPr/>
        </p:nvSpPr>
        <p:spPr bwMode="auto">
          <a:xfrm>
            <a:off x="2627313" y="5157788"/>
            <a:ext cx="865187" cy="576262"/>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60" name="AutoShape 11"/>
          <p:cNvSpPr>
            <a:spLocks noChangeArrowheads="1"/>
          </p:cNvSpPr>
          <p:nvPr/>
        </p:nvSpPr>
        <p:spPr bwMode="auto">
          <a:xfrm>
            <a:off x="5292725" y="5084763"/>
            <a:ext cx="865188" cy="576262"/>
          </a:xfrm>
          <a:prstGeom prst="irregularSeal1">
            <a:avLst/>
          </a:prstGeom>
          <a:solidFill>
            <a:srgbClr val="008000"/>
          </a:solidFill>
          <a:ln w="9525">
            <a:solidFill>
              <a:schemeClr val="tx1"/>
            </a:solidFill>
            <a:miter lim="800000"/>
            <a:headEnd/>
            <a:tailEnd/>
          </a:ln>
        </p:spPr>
        <p:txBody>
          <a:bodyPr wrap="none" anchor="ctr"/>
          <a:lstStyle/>
          <a:p>
            <a:endParaRPr lang="uk-UA">
              <a:latin typeface="Constantia" pitchFamily="18" charset="0"/>
            </a:endParaRPr>
          </a:p>
        </p:txBody>
      </p:sp>
      <p:sp>
        <p:nvSpPr>
          <p:cNvPr id="23561" name="AutoShape 12"/>
          <p:cNvSpPr>
            <a:spLocks noChangeArrowheads="1"/>
          </p:cNvSpPr>
          <p:nvPr/>
        </p:nvSpPr>
        <p:spPr bwMode="auto">
          <a:xfrm>
            <a:off x="6372225" y="4941888"/>
            <a:ext cx="865188" cy="576262"/>
          </a:xfrm>
          <a:prstGeom prst="irregularSeal1">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2" name="AutoShape 13"/>
          <p:cNvSpPr>
            <a:spLocks noChangeArrowheads="1"/>
          </p:cNvSpPr>
          <p:nvPr/>
        </p:nvSpPr>
        <p:spPr bwMode="auto">
          <a:xfrm rot="875977">
            <a:off x="8243888" y="3644900"/>
            <a:ext cx="287337" cy="12954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3" name="AutoShape 14"/>
          <p:cNvSpPr>
            <a:spLocks noChangeArrowheads="1"/>
          </p:cNvSpPr>
          <p:nvPr/>
        </p:nvSpPr>
        <p:spPr bwMode="auto">
          <a:xfrm rot="875977">
            <a:off x="6804025" y="4508500"/>
            <a:ext cx="144463" cy="6477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4" name="AutoShape 15"/>
          <p:cNvSpPr>
            <a:spLocks noChangeArrowheads="1"/>
          </p:cNvSpPr>
          <p:nvPr/>
        </p:nvSpPr>
        <p:spPr bwMode="auto">
          <a:xfrm rot="20724023" flipH="1">
            <a:off x="6659563" y="4581525"/>
            <a:ext cx="144462" cy="6477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5" name="AutoShape 16"/>
          <p:cNvSpPr>
            <a:spLocks noChangeArrowheads="1"/>
          </p:cNvSpPr>
          <p:nvPr/>
        </p:nvSpPr>
        <p:spPr bwMode="auto">
          <a:xfrm rot="20724023" flipH="1">
            <a:off x="7953375" y="3573463"/>
            <a:ext cx="269875" cy="1428750"/>
          </a:xfrm>
          <a:prstGeom prst="moon">
            <a:avLst>
              <a:gd name="adj" fmla="val 24736"/>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6" name="AutoShape 17"/>
          <p:cNvSpPr>
            <a:spLocks noChangeArrowheads="1"/>
          </p:cNvSpPr>
          <p:nvPr/>
        </p:nvSpPr>
        <p:spPr bwMode="auto">
          <a:xfrm rot="875977">
            <a:off x="1406525" y="3860800"/>
            <a:ext cx="287338" cy="1295400"/>
          </a:xfrm>
          <a:prstGeom prst="moon">
            <a:avLst>
              <a:gd name="adj" fmla="val 50000"/>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7" name="AutoShape 18"/>
          <p:cNvSpPr>
            <a:spLocks noChangeArrowheads="1"/>
          </p:cNvSpPr>
          <p:nvPr/>
        </p:nvSpPr>
        <p:spPr bwMode="auto">
          <a:xfrm rot="20724023" flipH="1">
            <a:off x="1116013" y="3789363"/>
            <a:ext cx="269875" cy="1428750"/>
          </a:xfrm>
          <a:prstGeom prst="moon">
            <a:avLst>
              <a:gd name="adj" fmla="val 24736"/>
            </a:avLst>
          </a:prstGeom>
          <a:solidFill>
            <a:srgbClr val="51DC30"/>
          </a:solidFill>
          <a:ln w="9525">
            <a:solidFill>
              <a:schemeClr val="tx1"/>
            </a:solidFill>
            <a:miter lim="800000"/>
            <a:headEnd/>
            <a:tailEnd/>
          </a:ln>
        </p:spPr>
        <p:txBody>
          <a:bodyPr wrap="none" anchor="ctr"/>
          <a:lstStyle/>
          <a:p>
            <a:endParaRPr lang="uk-UA">
              <a:latin typeface="Constantia" pitchFamily="18" charset="0"/>
            </a:endParaRPr>
          </a:p>
        </p:txBody>
      </p:sp>
      <p:sp>
        <p:nvSpPr>
          <p:cNvPr id="23568" name="AutoShape 19"/>
          <p:cNvSpPr>
            <a:spLocks noChangeArrowheads="1"/>
          </p:cNvSpPr>
          <p:nvPr/>
        </p:nvSpPr>
        <p:spPr bwMode="auto">
          <a:xfrm>
            <a:off x="2771775" y="4941888"/>
            <a:ext cx="576263" cy="647700"/>
          </a:xfrm>
          <a:prstGeom prst="star8">
            <a:avLst>
              <a:gd name="adj" fmla="val 23069"/>
            </a:avLst>
          </a:prstGeom>
          <a:solidFill>
            <a:srgbClr val="FF6600"/>
          </a:solidFill>
          <a:ln w="9525">
            <a:solidFill>
              <a:schemeClr val="tx1"/>
            </a:solidFill>
            <a:miter lim="800000"/>
            <a:headEnd/>
            <a:tailEnd/>
          </a:ln>
        </p:spPr>
        <p:txBody>
          <a:bodyPr wrap="none" anchor="ctr"/>
          <a:lstStyle/>
          <a:p>
            <a:endParaRPr lang="uk-UA">
              <a:latin typeface="Constantia" pitchFamily="18" charset="0"/>
            </a:endParaRPr>
          </a:p>
        </p:txBody>
      </p:sp>
      <p:sp>
        <p:nvSpPr>
          <p:cNvPr id="23569" name="AutoShape 21"/>
          <p:cNvSpPr>
            <a:spLocks noChangeArrowheads="1"/>
          </p:cNvSpPr>
          <p:nvPr/>
        </p:nvSpPr>
        <p:spPr bwMode="auto">
          <a:xfrm>
            <a:off x="6516688" y="4221163"/>
            <a:ext cx="576262" cy="647700"/>
          </a:xfrm>
          <a:prstGeom prst="star8">
            <a:avLst>
              <a:gd name="adj" fmla="val 23069"/>
            </a:avLst>
          </a:prstGeom>
          <a:solidFill>
            <a:srgbClr val="FF6600"/>
          </a:solidFill>
          <a:ln w="9525">
            <a:solidFill>
              <a:schemeClr val="tx1"/>
            </a:solidFill>
            <a:miter lim="800000"/>
            <a:headEnd/>
            <a:tailEnd/>
          </a:ln>
        </p:spPr>
        <p:txBody>
          <a:bodyPr wrap="none" anchor="ctr"/>
          <a:lstStyle/>
          <a:p>
            <a:endParaRPr lang="uk-UA">
              <a:latin typeface="Constantia" pitchFamily="18" charset="0"/>
            </a:endParaRPr>
          </a:p>
        </p:txBody>
      </p:sp>
      <p:sp>
        <p:nvSpPr>
          <p:cNvPr id="23570" name="AutoShape 22"/>
          <p:cNvSpPr>
            <a:spLocks noChangeArrowheads="1"/>
          </p:cNvSpPr>
          <p:nvPr/>
        </p:nvSpPr>
        <p:spPr bwMode="auto">
          <a:xfrm rot="-5647017">
            <a:off x="1224756" y="3896519"/>
            <a:ext cx="358775" cy="433388"/>
          </a:xfrm>
          <a:prstGeom prst="moon">
            <a:avLst>
              <a:gd name="adj" fmla="val 87500"/>
            </a:avLst>
          </a:prstGeom>
          <a:solidFill>
            <a:srgbClr val="3366FF"/>
          </a:solidFill>
          <a:ln w="9525">
            <a:solidFill>
              <a:schemeClr val="tx1"/>
            </a:solidFill>
            <a:miter lim="800000"/>
            <a:headEnd/>
            <a:tailEnd/>
          </a:ln>
        </p:spPr>
        <p:txBody>
          <a:bodyPr wrap="none" anchor="ctr"/>
          <a:lstStyle/>
          <a:p>
            <a:endParaRPr lang="uk-UA">
              <a:latin typeface="Constantia" pitchFamily="18" charset="0"/>
            </a:endParaRPr>
          </a:p>
        </p:txBody>
      </p:sp>
      <p:sp>
        <p:nvSpPr>
          <p:cNvPr id="23571" name="AutoShape 23"/>
          <p:cNvSpPr>
            <a:spLocks noChangeArrowheads="1"/>
          </p:cNvSpPr>
          <p:nvPr/>
        </p:nvSpPr>
        <p:spPr bwMode="auto">
          <a:xfrm rot="-5647017">
            <a:off x="8065294" y="3536157"/>
            <a:ext cx="358775" cy="433387"/>
          </a:xfrm>
          <a:prstGeom prst="moon">
            <a:avLst>
              <a:gd name="adj" fmla="val 87500"/>
            </a:avLst>
          </a:prstGeom>
          <a:solidFill>
            <a:srgbClr val="3366FF"/>
          </a:solidFill>
          <a:ln w="9525">
            <a:solidFill>
              <a:schemeClr val="tx1"/>
            </a:solidFill>
            <a:miter lim="800000"/>
            <a:headEnd/>
            <a:tailEnd/>
          </a:ln>
        </p:spPr>
        <p:txBody>
          <a:bodyPr wrap="none" anchor="ctr"/>
          <a:lstStyle/>
          <a:p>
            <a:endParaRPr lang="uk-UA">
              <a:latin typeface="Constantia" pitchFamily="18" charset="0"/>
            </a:endParaRPr>
          </a:p>
        </p:txBody>
      </p:sp>
      <p:grpSp>
        <p:nvGrpSpPr>
          <p:cNvPr id="23572" name="Group 25"/>
          <p:cNvGrpSpPr>
            <a:grpSpLocks/>
          </p:cNvGrpSpPr>
          <p:nvPr/>
        </p:nvGrpSpPr>
        <p:grpSpPr bwMode="auto">
          <a:xfrm>
            <a:off x="2843213" y="549275"/>
            <a:ext cx="215900" cy="503238"/>
            <a:chOff x="2653" y="935"/>
            <a:chExt cx="363" cy="998"/>
          </a:xfrm>
        </p:grpSpPr>
        <p:sp>
          <p:nvSpPr>
            <p:cNvPr id="23602"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603" name="Line 27"/>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604" name="Line 28"/>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605" name="Line 29"/>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606" name="Line 30"/>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607" name="Line 31"/>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3" name="Group 32"/>
          <p:cNvGrpSpPr>
            <a:grpSpLocks/>
          </p:cNvGrpSpPr>
          <p:nvPr/>
        </p:nvGrpSpPr>
        <p:grpSpPr bwMode="auto">
          <a:xfrm>
            <a:off x="1763713" y="3357563"/>
            <a:ext cx="215900" cy="503237"/>
            <a:chOff x="2653" y="935"/>
            <a:chExt cx="363" cy="998"/>
          </a:xfrm>
        </p:grpSpPr>
        <p:sp>
          <p:nvSpPr>
            <p:cNvPr id="23596"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97" name="Line 34"/>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98" name="Line 35"/>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99" name="Line 36"/>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600" name="Line 37"/>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601" name="Line 38"/>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4" name="Group 39"/>
          <p:cNvGrpSpPr>
            <a:grpSpLocks/>
          </p:cNvGrpSpPr>
          <p:nvPr/>
        </p:nvGrpSpPr>
        <p:grpSpPr bwMode="auto">
          <a:xfrm>
            <a:off x="7019925" y="1484313"/>
            <a:ext cx="215900" cy="503237"/>
            <a:chOff x="2653" y="935"/>
            <a:chExt cx="363" cy="998"/>
          </a:xfrm>
        </p:grpSpPr>
        <p:sp>
          <p:nvSpPr>
            <p:cNvPr id="23590"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91" name="Line 41"/>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92" name="Line 42"/>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93" name="Line 43"/>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94" name="Line 44"/>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95" name="Line 45"/>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5" name="Group 46"/>
          <p:cNvGrpSpPr>
            <a:grpSpLocks/>
          </p:cNvGrpSpPr>
          <p:nvPr/>
        </p:nvGrpSpPr>
        <p:grpSpPr bwMode="auto">
          <a:xfrm>
            <a:off x="5867400" y="4868863"/>
            <a:ext cx="215900" cy="503237"/>
            <a:chOff x="2653" y="935"/>
            <a:chExt cx="363" cy="998"/>
          </a:xfrm>
        </p:grpSpPr>
        <p:sp>
          <p:nvSpPr>
            <p:cNvPr id="23584"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85" name="Line 48"/>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86" name="Line 49"/>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87" name="Line 50"/>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88" name="Line 51"/>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89" name="Line 52"/>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grpSp>
        <p:nvGrpSpPr>
          <p:cNvPr id="23576" name="Group 53"/>
          <p:cNvGrpSpPr>
            <a:grpSpLocks/>
          </p:cNvGrpSpPr>
          <p:nvPr/>
        </p:nvGrpSpPr>
        <p:grpSpPr bwMode="auto">
          <a:xfrm>
            <a:off x="4643438" y="2349500"/>
            <a:ext cx="215900" cy="503238"/>
            <a:chOff x="2653" y="935"/>
            <a:chExt cx="363" cy="998"/>
          </a:xfrm>
        </p:grpSpPr>
        <p:sp>
          <p:nvSpPr>
            <p:cNvPr id="23578"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p:spPr>
          <p:txBody>
            <a:bodyPr wrap="none" anchor="ctr"/>
            <a:lstStyle/>
            <a:p>
              <a:endParaRPr lang="uk-UA">
                <a:latin typeface="Constantia" pitchFamily="18" charset="0"/>
              </a:endParaRPr>
            </a:p>
          </p:txBody>
        </p:sp>
        <p:sp>
          <p:nvSpPr>
            <p:cNvPr id="23579" name="Line 55"/>
            <p:cNvSpPr>
              <a:spLocks noChangeShapeType="1"/>
            </p:cNvSpPr>
            <p:nvPr/>
          </p:nvSpPr>
          <p:spPr bwMode="auto">
            <a:xfrm>
              <a:off x="2835" y="1298"/>
              <a:ext cx="3" cy="373"/>
            </a:xfrm>
            <a:prstGeom prst="line">
              <a:avLst/>
            </a:prstGeom>
            <a:noFill/>
            <a:ln w="19050">
              <a:solidFill>
                <a:srgbClr val="3366FF"/>
              </a:solidFill>
              <a:round/>
              <a:headEnd/>
              <a:tailEnd/>
            </a:ln>
          </p:spPr>
          <p:txBody>
            <a:bodyPr/>
            <a:lstStyle/>
            <a:p>
              <a:endParaRPr lang="uk-UA"/>
            </a:p>
          </p:txBody>
        </p:sp>
        <p:sp>
          <p:nvSpPr>
            <p:cNvPr id="23580" name="Line 56"/>
            <p:cNvSpPr>
              <a:spLocks noChangeShapeType="1"/>
            </p:cNvSpPr>
            <p:nvPr/>
          </p:nvSpPr>
          <p:spPr bwMode="auto">
            <a:xfrm flipH="1">
              <a:off x="2835" y="1344"/>
              <a:ext cx="181" cy="146"/>
            </a:xfrm>
            <a:prstGeom prst="line">
              <a:avLst/>
            </a:prstGeom>
            <a:noFill/>
            <a:ln w="19050">
              <a:solidFill>
                <a:srgbClr val="3366FF"/>
              </a:solidFill>
              <a:round/>
              <a:headEnd/>
              <a:tailEnd/>
            </a:ln>
          </p:spPr>
          <p:txBody>
            <a:bodyPr/>
            <a:lstStyle/>
            <a:p>
              <a:endParaRPr lang="uk-UA"/>
            </a:p>
          </p:txBody>
        </p:sp>
        <p:sp>
          <p:nvSpPr>
            <p:cNvPr id="23581" name="Line 57"/>
            <p:cNvSpPr>
              <a:spLocks noChangeShapeType="1"/>
            </p:cNvSpPr>
            <p:nvPr/>
          </p:nvSpPr>
          <p:spPr bwMode="auto">
            <a:xfrm>
              <a:off x="2653" y="1344"/>
              <a:ext cx="186" cy="146"/>
            </a:xfrm>
            <a:prstGeom prst="line">
              <a:avLst/>
            </a:prstGeom>
            <a:noFill/>
            <a:ln w="19050">
              <a:solidFill>
                <a:srgbClr val="3366FF"/>
              </a:solidFill>
              <a:round/>
              <a:headEnd/>
              <a:tailEnd/>
            </a:ln>
          </p:spPr>
          <p:txBody>
            <a:bodyPr/>
            <a:lstStyle/>
            <a:p>
              <a:endParaRPr lang="uk-UA"/>
            </a:p>
          </p:txBody>
        </p:sp>
        <p:sp>
          <p:nvSpPr>
            <p:cNvPr id="23582" name="Line 58"/>
            <p:cNvSpPr>
              <a:spLocks noChangeShapeType="1"/>
            </p:cNvSpPr>
            <p:nvPr/>
          </p:nvSpPr>
          <p:spPr bwMode="auto">
            <a:xfrm flipH="1">
              <a:off x="2744" y="1616"/>
              <a:ext cx="91" cy="317"/>
            </a:xfrm>
            <a:prstGeom prst="line">
              <a:avLst/>
            </a:prstGeom>
            <a:noFill/>
            <a:ln w="19050">
              <a:solidFill>
                <a:srgbClr val="3366FF"/>
              </a:solidFill>
              <a:round/>
              <a:headEnd/>
              <a:tailEnd/>
            </a:ln>
          </p:spPr>
          <p:txBody>
            <a:bodyPr/>
            <a:lstStyle/>
            <a:p>
              <a:endParaRPr lang="uk-UA"/>
            </a:p>
          </p:txBody>
        </p:sp>
        <p:sp>
          <p:nvSpPr>
            <p:cNvPr id="23583" name="Line 59"/>
            <p:cNvSpPr>
              <a:spLocks noChangeShapeType="1"/>
            </p:cNvSpPr>
            <p:nvPr/>
          </p:nvSpPr>
          <p:spPr bwMode="auto">
            <a:xfrm>
              <a:off x="2835" y="1616"/>
              <a:ext cx="91" cy="317"/>
            </a:xfrm>
            <a:prstGeom prst="line">
              <a:avLst/>
            </a:prstGeom>
            <a:noFill/>
            <a:ln w="19050">
              <a:solidFill>
                <a:srgbClr val="3366FF"/>
              </a:solidFill>
              <a:round/>
              <a:headEnd/>
              <a:tailEnd/>
            </a:ln>
          </p:spPr>
          <p:txBody>
            <a:bodyPr/>
            <a:lstStyle/>
            <a:p>
              <a:endParaRPr lang="uk-UA"/>
            </a:p>
          </p:txBody>
        </p:sp>
      </p:grpSp>
      <p:pic>
        <p:nvPicPr>
          <p:cNvPr id="25660" name="Picture 6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531813"/>
            <a:ext cx="233362" cy="233363"/>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99" fill="hold"/>
                                        <p:tgtEl>
                                          <p:spTgt spid="25660"/>
                                        </p:tgtEl>
                                      </p:cBhvr>
                                    </p:cmd>
                                  </p:childTnLst>
                                </p:cTn>
                              </p:par>
                              <p:par>
                                <p:cTn id="7" presetID="37" presetClass="entr" presetSubtype="0" fill="hold" nodeType="withEffect">
                                  <p:stCondLst>
                                    <p:cond delay="3000"/>
                                  </p:stCondLst>
                                  <p:childTnLst>
                                    <p:set>
                                      <p:cBhvr>
                                        <p:cTn id="8" dur="1" fill="hold">
                                          <p:stCondLst>
                                            <p:cond delay="0"/>
                                          </p:stCondLst>
                                        </p:cTn>
                                        <p:tgtEl>
                                          <p:spTgt spid="25607"/>
                                        </p:tgtEl>
                                        <p:attrNameLst>
                                          <p:attrName>style.visibility</p:attrName>
                                        </p:attrNameLst>
                                      </p:cBhvr>
                                      <p:to>
                                        <p:strVal val="visible"/>
                                      </p:to>
                                    </p:set>
                                    <p:animEffect transition="in" filter="fade">
                                      <p:cBhvr>
                                        <p:cTn id="9" dur="1000"/>
                                        <p:tgtEl>
                                          <p:spTgt spid="25607"/>
                                        </p:tgtEl>
                                      </p:cBhvr>
                                    </p:animEffect>
                                    <p:anim calcmode="lin" valueType="num">
                                      <p:cBhvr>
                                        <p:cTn id="10" dur="1000" fill="hold"/>
                                        <p:tgtEl>
                                          <p:spTgt spid="25607"/>
                                        </p:tgtEl>
                                        <p:attrNameLst>
                                          <p:attrName>ppt_x</p:attrName>
                                        </p:attrNameLst>
                                      </p:cBhvr>
                                      <p:tavLst>
                                        <p:tav tm="0">
                                          <p:val>
                                            <p:strVal val="#ppt_x"/>
                                          </p:val>
                                        </p:tav>
                                        <p:tav tm="100000">
                                          <p:val>
                                            <p:strVal val="#ppt_x"/>
                                          </p:val>
                                        </p:tav>
                                      </p:tavLst>
                                    </p:anim>
                                    <p:anim calcmode="lin" valueType="num">
                                      <p:cBhvr>
                                        <p:cTn id="11" dur="900" decel="100000" fill="hold"/>
                                        <p:tgtEl>
                                          <p:spTgt spid="25607"/>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25607"/>
                                        </p:tgtEl>
                                        <p:attrNameLst>
                                          <p:attrName>ppt_y</p:attrName>
                                        </p:attrNameLst>
                                      </p:cBhvr>
                                      <p:tavLst>
                                        <p:tav tm="0">
                                          <p:val>
                                            <p:strVal val="#ppt_y-.03"/>
                                          </p:val>
                                        </p:tav>
                                        <p:tav tm="100000">
                                          <p:val>
                                            <p:strVal val="#ppt_y"/>
                                          </p:val>
                                        </p:tav>
                                      </p:tavLst>
                                    </p:anim>
                                  </p:childTnLst>
                                </p:cTn>
                              </p:par>
                              <p:par>
                                <p:cTn id="13" presetID="12" presetClass="entr" presetSubtype="8" fill="hold" nodeType="withEffect">
                                  <p:stCondLst>
                                    <p:cond delay="5000"/>
                                  </p:stCondLst>
                                  <p:childTnLst>
                                    <p:set>
                                      <p:cBhvr>
                                        <p:cTn id="14" dur="1" fill="hold">
                                          <p:stCondLst>
                                            <p:cond delay="0"/>
                                          </p:stCondLst>
                                        </p:cTn>
                                        <p:tgtEl>
                                          <p:spTgt spid="25604"/>
                                        </p:tgtEl>
                                        <p:attrNameLst>
                                          <p:attrName>style.visibility</p:attrName>
                                        </p:attrNameLst>
                                      </p:cBhvr>
                                      <p:to>
                                        <p:strVal val="visible"/>
                                      </p:to>
                                    </p:set>
                                    <p:animEffect transition="in" filter="slide(fromLeft)">
                                      <p:cBhvr>
                                        <p:cTn id="15"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5660"/>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ориснi  бактер  ">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Кориснi  бактер  </Template>
  <TotalTime>59</TotalTime>
  <Words>1363</Words>
  <Application>Microsoft Office PowerPoint</Application>
  <PresentationFormat>Экран (4:3)</PresentationFormat>
  <Paragraphs>40</Paragraphs>
  <Slides>19</Slides>
  <Notes>1</Notes>
  <HiddenSlides>0</HiddenSlides>
  <MMClips>6</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Кориснi  бактер  </vt:lpstr>
      <vt:lpstr>Тема. Корисні бактерії. </vt:lpstr>
      <vt:lpstr>Слайд 2</vt:lpstr>
      <vt:lpstr>Бактерії допомагають перегнивати листям, упавшим на землю. Беруть участь в утворенні  корисних добрив , піддержують запаси вуглекислого газу і кисню в атмосфері.</vt:lpstr>
      <vt:lpstr>Виникли  мильярди  років назад слоїсті кам*яні  структури  - строматоліти – результат житєдіяльності  бактерій</vt:lpstr>
      <vt:lpstr>Слайд 5</vt:lpstr>
      <vt:lpstr>Слайд 6</vt:lpstr>
      <vt:lpstr>Слайд 7</vt:lpstr>
      <vt:lpstr>Слайд 8</vt:lpstr>
      <vt:lpstr>Слайд 9</vt:lpstr>
      <vt:lpstr>Слайд 10</vt:lpstr>
      <vt:lpstr>Слайд 11</vt:lpstr>
      <vt:lpstr>Слайд 12</vt:lpstr>
      <vt:lpstr>З молока за допомогою бактерій Лактобацілюс отримують масло, сир, йогурт</vt:lpstr>
      <vt:lpstr>З  оцетової  бактерії  виробляють закваску для квасу.  Також  бактерії допомагають  зробити  з  тіста хліб..</vt:lpstr>
      <vt:lpstr>Слайд 15</vt:lpstr>
      <vt:lpstr>Слайд 16</vt:lpstr>
      <vt:lpstr>Бактерії , які живуть глибоко під водою допомагають створювати  лосьон  для ефективного захисту  шкіри   від згубних променів сонця.</vt:lpstr>
      <vt:lpstr>Слайд 18</vt:lpstr>
      <vt:lpstr>Слайд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Корисні бактерії. </dc:title>
  <dc:creator>XTreme</dc:creator>
  <cp:lastModifiedBy>DNA7 X86</cp:lastModifiedBy>
  <cp:revision>8</cp:revision>
  <dcterms:created xsi:type="dcterms:W3CDTF">2010-03-17T18:19:53Z</dcterms:created>
  <dcterms:modified xsi:type="dcterms:W3CDTF">2013-04-17T15:51:40Z</dcterms:modified>
</cp:coreProperties>
</file>