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Українські меценати</a:t>
            </a:r>
            <a:br>
              <a:rPr lang="uk-UA" dirty="0" smtClean="0"/>
            </a:br>
            <a:r>
              <a:rPr lang="uk-UA" dirty="0" smtClean="0"/>
              <a:t>другої половини</a:t>
            </a:r>
            <a:r>
              <a:rPr lang="en-US" dirty="0" smtClean="0"/>
              <a:t> XIX </a:t>
            </a:r>
            <a:r>
              <a:rPr lang="ru-RU" dirty="0" smtClean="0"/>
              <a:t>сто</a:t>
            </a:r>
            <a:r>
              <a:rPr lang="uk-UA" dirty="0" err="1" smtClean="0"/>
              <a:t>ліття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278992"/>
            <a:ext cx="4032448" cy="2613466"/>
          </a:xfrm>
        </p:spPr>
        <p:txBody>
          <a:bodyPr/>
          <a:lstStyle/>
          <a:p>
            <a:r>
              <a:rPr lang="uk-UA" dirty="0" smtClean="0"/>
              <a:t>Підготувала Гуцал Наталія</a:t>
            </a:r>
            <a:br>
              <a:rPr lang="uk-UA" dirty="0" smtClean="0"/>
            </a:br>
            <a:r>
              <a:rPr lang="uk-UA" dirty="0" smtClean="0"/>
              <a:t>учениця 9-Б класу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1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	</a:t>
            </a:r>
            <a:r>
              <a:rPr lang="ru-RU" dirty="0" err="1">
                <a:latin typeface="Open Sans"/>
              </a:rPr>
              <a:t>Терещенки</a:t>
            </a:r>
            <a:r>
              <a:rPr lang="ru-RU" dirty="0">
                <a:latin typeface="Open Sans"/>
              </a:rPr>
              <a:t> – </a:t>
            </a:r>
            <a:r>
              <a:rPr lang="ru-RU" dirty="0" err="1">
                <a:latin typeface="Open Sans"/>
              </a:rPr>
              <a:t>українські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промисловці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землевласники</a:t>
            </a:r>
            <a:r>
              <a:rPr lang="ru-RU" dirty="0">
                <a:latin typeface="Open Sans"/>
              </a:rPr>
              <a:t> та </a:t>
            </a:r>
            <a:r>
              <a:rPr lang="ru-RU" dirty="0" err="1">
                <a:latin typeface="Open Sans"/>
              </a:rPr>
              <a:t>меценати</a:t>
            </a:r>
            <a:r>
              <a:rPr lang="ru-RU" dirty="0">
                <a:latin typeface="Open Sans"/>
              </a:rPr>
              <a:t> ХІХ – початку ХХ </a:t>
            </a:r>
            <a:r>
              <a:rPr lang="ru-RU" dirty="0" err="1">
                <a:latin typeface="Open Sans"/>
              </a:rPr>
              <a:t>століття</a:t>
            </a:r>
            <a:r>
              <a:rPr lang="ru-RU" dirty="0">
                <a:latin typeface="Open Sans"/>
              </a:rPr>
              <a:t>. Походили з </a:t>
            </a:r>
            <a:r>
              <a:rPr lang="ru-RU" dirty="0" err="1">
                <a:latin typeface="Open Sans"/>
              </a:rPr>
              <a:t>козаків</a:t>
            </a:r>
            <a:r>
              <a:rPr lang="ru-RU" dirty="0">
                <a:latin typeface="Open Sans"/>
              </a:rPr>
              <a:t> м. Глухова (</a:t>
            </a:r>
            <a:r>
              <a:rPr lang="ru-RU" dirty="0" err="1">
                <a:latin typeface="Open Sans"/>
              </a:rPr>
              <a:t>нині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Сумської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області</a:t>
            </a:r>
            <a:r>
              <a:rPr lang="ru-RU" dirty="0">
                <a:latin typeface="Open Sans"/>
              </a:rPr>
              <a:t>). </a:t>
            </a:r>
            <a:r>
              <a:rPr lang="ru-RU" dirty="0" err="1">
                <a:latin typeface="Open Sans"/>
              </a:rPr>
              <a:t>Відомі</a:t>
            </a:r>
            <a:r>
              <a:rPr lang="ru-RU" dirty="0">
                <a:latin typeface="Open Sans"/>
              </a:rPr>
              <a:t> глава </a:t>
            </a:r>
            <a:r>
              <a:rPr lang="ru-RU" dirty="0" err="1">
                <a:latin typeface="Open Sans"/>
              </a:rPr>
              <a:t>родини</a:t>
            </a:r>
            <a:r>
              <a:rPr lang="ru-RU" dirty="0">
                <a:latin typeface="Open Sans"/>
              </a:rPr>
              <a:t> Артем Якович та </a:t>
            </a:r>
            <a:r>
              <a:rPr lang="ru-RU" dirty="0" err="1">
                <a:latin typeface="Open Sans"/>
              </a:rPr>
              <a:t>його</a:t>
            </a:r>
            <a:r>
              <a:rPr lang="ru-RU" dirty="0">
                <a:latin typeface="Open Sans"/>
              </a:rPr>
              <a:t> сини </a:t>
            </a:r>
            <a:r>
              <a:rPr lang="ru-RU" dirty="0" err="1">
                <a:latin typeface="Open Sans"/>
              </a:rPr>
              <a:t>Микола</a:t>
            </a:r>
            <a:r>
              <a:rPr lang="ru-RU" dirty="0">
                <a:latin typeface="Open Sans"/>
              </a:rPr>
              <a:t> і </a:t>
            </a:r>
            <a:r>
              <a:rPr lang="ru-RU" dirty="0" err="1">
                <a:latin typeface="Open Sans"/>
              </a:rPr>
              <a:t>Федір</a:t>
            </a:r>
            <a:r>
              <a:rPr lang="ru-RU" dirty="0">
                <a:latin typeface="Open Sans"/>
              </a:rPr>
              <a:t>. Родина </a:t>
            </a:r>
            <a:r>
              <a:rPr lang="ru-RU" dirty="0" err="1">
                <a:latin typeface="Open Sans"/>
              </a:rPr>
              <a:t>Терещенків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посідала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провідні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місця</a:t>
            </a:r>
            <a:r>
              <a:rPr lang="ru-RU" dirty="0">
                <a:latin typeface="Open Sans"/>
              </a:rPr>
              <a:t> у </a:t>
            </a:r>
            <a:r>
              <a:rPr lang="ru-RU" dirty="0" err="1">
                <a:latin typeface="Open Sans"/>
              </a:rPr>
              <a:t>торгівлі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хлібом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цукром</a:t>
            </a:r>
            <a:r>
              <a:rPr lang="ru-RU" dirty="0">
                <a:latin typeface="Open Sans"/>
              </a:rPr>
              <a:t> та </a:t>
            </a:r>
            <a:r>
              <a:rPr lang="ru-RU" dirty="0" err="1">
                <a:latin typeface="Open Sans"/>
              </a:rPr>
              <a:t>худобою</a:t>
            </a:r>
            <a:r>
              <a:rPr lang="ru-RU" dirty="0">
                <a:latin typeface="Open Sans"/>
              </a:rPr>
              <a:t>, у </a:t>
            </a:r>
            <a:r>
              <a:rPr lang="ru-RU" dirty="0" err="1">
                <a:latin typeface="Open Sans"/>
              </a:rPr>
              <a:t>цукровому</a:t>
            </a:r>
            <a:r>
              <a:rPr lang="ru-RU" dirty="0">
                <a:latin typeface="Open Sans"/>
              </a:rPr>
              <a:t>, суконному </a:t>
            </a:r>
            <a:r>
              <a:rPr lang="ru-RU" dirty="0" err="1">
                <a:latin typeface="Open Sans"/>
              </a:rPr>
              <a:t>виробництві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лісообробці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інших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галузях</a:t>
            </a:r>
            <a:r>
              <a:rPr lang="ru-RU" dirty="0">
                <a:latin typeface="Open Sans"/>
              </a:rPr>
              <a:t>. </a:t>
            </a:r>
            <a:r>
              <a:rPr lang="ru-RU" dirty="0" err="1">
                <a:latin typeface="Open Sans"/>
              </a:rPr>
              <a:t>Їй</a:t>
            </a:r>
            <a:r>
              <a:rPr lang="ru-RU" dirty="0">
                <a:latin typeface="Open Sans"/>
              </a:rPr>
              <a:t> належало </a:t>
            </a:r>
            <a:r>
              <a:rPr lang="ru-RU" dirty="0" err="1">
                <a:latin typeface="Open Sans"/>
              </a:rPr>
              <a:t>понад</a:t>
            </a:r>
            <a:r>
              <a:rPr lang="ru-RU" dirty="0">
                <a:latin typeface="Open Sans"/>
              </a:rPr>
              <a:t> 200 </a:t>
            </a:r>
            <a:r>
              <a:rPr lang="ru-RU" dirty="0" err="1">
                <a:latin typeface="Open Sans"/>
              </a:rPr>
              <a:t>тисяч</a:t>
            </a:r>
            <a:r>
              <a:rPr lang="ru-RU" dirty="0">
                <a:latin typeface="Open Sans"/>
              </a:rPr>
              <a:t> десятин </a:t>
            </a:r>
            <a:r>
              <a:rPr lang="ru-RU" dirty="0" err="1">
                <a:latin typeface="Open Sans"/>
              </a:rPr>
              <a:t>землі</a:t>
            </a:r>
            <a:r>
              <a:rPr lang="ru-RU" dirty="0">
                <a:latin typeface="Open Sans"/>
              </a:rPr>
              <a:t> (з них 70 </a:t>
            </a:r>
            <a:r>
              <a:rPr lang="ru-RU" dirty="0" err="1">
                <a:latin typeface="Open Sans"/>
              </a:rPr>
              <a:t>тисяч</a:t>
            </a:r>
            <a:r>
              <a:rPr lang="ru-RU" dirty="0">
                <a:latin typeface="Open Sans"/>
              </a:rPr>
              <a:t> на </a:t>
            </a:r>
            <a:r>
              <a:rPr lang="ru-RU" dirty="0" err="1">
                <a:latin typeface="Open Sans"/>
              </a:rPr>
              <a:t>Київщині</a:t>
            </a:r>
            <a:r>
              <a:rPr lang="ru-RU" dirty="0">
                <a:latin typeface="Open Sans"/>
              </a:rPr>
              <a:t>). </a:t>
            </a:r>
            <a:r>
              <a:rPr lang="ru-RU" dirty="0" err="1">
                <a:latin typeface="Open Sans"/>
              </a:rPr>
              <a:t>Щороку</a:t>
            </a:r>
            <a:r>
              <a:rPr lang="ru-RU" dirty="0">
                <a:latin typeface="Open Sans"/>
              </a:rPr>
              <a:t> на </a:t>
            </a:r>
            <a:r>
              <a:rPr lang="ru-RU" dirty="0" err="1">
                <a:latin typeface="Open Sans"/>
              </a:rPr>
              <a:t>цукрових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підприємствах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Терещенків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вироблялося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продукції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більш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ніж</a:t>
            </a:r>
            <a:r>
              <a:rPr lang="ru-RU" dirty="0">
                <a:latin typeface="Open Sans"/>
              </a:rPr>
              <a:t> на 21 млн. </a:t>
            </a:r>
            <a:r>
              <a:rPr lang="ru-RU" dirty="0" err="1">
                <a:latin typeface="Open Sans"/>
              </a:rPr>
              <a:t>крб</a:t>
            </a:r>
            <a:r>
              <a:rPr lang="ru-RU" dirty="0">
                <a:latin typeface="Open Sans"/>
              </a:rPr>
              <a:t>. У 1911 </a:t>
            </a:r>
            <a:r>
              <a:rPr lang="ru-RU" dirty="0" err="1">
                <a:latin typeface="Open Sans"/>
              </a:rPr>
              <a:t>році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їхні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рахунки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лише</a:t>
            </a:r>
            <a:r>
              <a:rPr lang="ru-RU" dirty="0">
                <a:latin typeface="Open Sans"/>
              </a:rPr>
              <a:t> в </a:t>
            </a:r>
            <a:r>
              <a:rPr lang="ru-RU" dirty="0" err="1">
                <a:latin typeface="Open Sans"/>
              </a:rPr>
              <a:t>закордонних</a:t>
            </a:r>
            <a:r>
              <a:rPr lang="ru-RU" dirty="0">
                <a:latin typeface="Open Sans"/>
              </a:rPr>
              <a:t> банках </a:t>
            </a:r>
            <a:r>
              <a:rPr lang="ru-RU" dirty="0" err="1">
                <a:latin typeface="Open Sans"/>
              </a:rPr>
              <a:t>перевищували</a:t>
            </a:r>
            <a:r>
              <a:rPr lang="ru-RU" dirty="0">
                <a:latin typeface="Open Sans"/>
              </a:rPr>
              <a:t> 13 млн. </a:t>
            </a:r>
            <a:r>
              <a:rPr lang="ru-RU" dirty="0" err="1">
                <a:latin typeface="Open Sans"/>
              </a:rPr>
              <a:t>крб</a:t>
            </a:r>
            <a:r>
              <a:rPr lang="ru-RU" dirty="0" smtClean="0">
                <a:latin typeface="Open Sans"/>
              </a:rPr>
              <a:t>.</a:t>
            </a:r>
            <a:r>
              <a:rPr lang="ru-RU" dirty="0">
                <a:latin typeface="Open Sans"/>
              </a:rPr>
              <a:t/>
            </a:r>
            <a:br>
              <a:rPr lang="ru-RU" dirty="0">
                <a:latin typeface="Open Sans"/>
              </a:rPr>
            </a:br>
            <a:r>
              <a:rPr lang="ru-RU" dirty="0">
                <a:latin typeface="Open Sans"/>
              </a:rPr>
              <a:t>У 1872 </a:t>
            </a:r>
            <a:r>
              <a:rPr lang="ru-RU" dirty="0" err="1">
                <a:latin typeface="Open Sans"/>
              </a:rPr>
              <a:t>році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Терещенкам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було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присвоєне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дворянське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звання</a:t>
            </a:r>
            <a:r>
              <a:rPr lang="ru-RU" dirty="0">
                <a:latin typeface="Open Sans"/>
              </a:rPr>
              <a:t>. Вони стали одними з </a:t>
            </a:r>
            <a:r>
              <a:rPr lang="ru-RU" dirty="0" err="1">
                <a:latin typeface="Open Sans"/>
              </a:rPr>
              <a:t>фундаторів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цукрового</a:t>
            </a:r>
            <a:r>
              <a:rPr lang="ru-RU" dirty="0">
                <a:latin typeface="Open Sans"/>
              </a:rPr>
              <a:t> (1887 р.), </a:t>
            </a:r>
            <a:r>
              <a:rPr lang="ru-RU" dirty="0" err="1">
                <a:latin typeface="Open Sans"/>
              </a:rPr>
              <a:t>рафінадного</a:t>
            </a:r>
            <a:r>
              <a:rPr lang="ru-RU" dirty="0">
                <a:latin typeface="Open Sans"/>
              </a:rPr>
              <a:t> (1903 р.), та </a:t>
            </a:r>
            <a:r>
              <a:rPr lang="ru-RU" dirty="0" err="1">
                <a:latin typeface="Open Sans"/>
              </a:rPr>
              <a:t>Всеросійського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товариства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цукрозаводчиків</a:t>
            </a:r>
            <a:r>
              <a:rPr lang="ru-RU" dirty="0">
                <a:latin typeface="Open Sans"/>
              </a:rPr>
              <a:t> (1897 р.).</a:t>
            </a:r>
          </a:p>
          <a:p>
            <a:r>
              <a:rPr lang="ru-RU" dirty="0">
                <a:latin typeface="Open Sans"/>
              </a:rPr>
              <a:t>	Артем Якович </a:t>
            </a:r>
            <a:r>
              <a:rPr lang="ru-RU" dirty="0" err="1">
                <a:latin typeface="Open Sans"/>
              </a:rPr>
              <a:t>під</a:t>
            </a:r>
            <a:r>
              <a:rPr lang="ru-RU" dirty="0">
                <a:latin typeface="Open Sans"/>
              </a:rPr>
              <a:t> час </a:t>
            </a:r>
            <a:r>
              <a:rPr lang="ru-RU" dirty="0" err="1">
                <a:latin typeface="Open Sans"/>
              </a:rPr>
              <a:t>Кримської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війни</a:t>
            </a:r>
            <a:r>
              <a:rPr lang="ru-RU" dirty="0">
                <a:latin typeface="Open Sans"/>
              </a:rPr>
              <a:t> 1853 – 1856 </a:t>
            </a:r>
            <a:r>
              <a:rPr lang="ru-RU" dirty="0" err="1">
                <a:latin typeface="Open Sans"/>
              </a:rPr>
              <a:t>рр</a:t>
            </a:r>
            <a:r>
              <a:rPr lang="ru-RU" dirty="0">
                <a:latin typeface="Open Sans"/>
              </a:rPr>
              <a:t>. </a:t>
            </a:r>
            <a:r>
              <a:rPr lang="ru-RU" dirty="0" err="1">
                <a:latin typeface="Open Sans"/>
              </a:rPr>
              <a:t>розбагатів</a:t>
            </a:r>
            <a:r>
              <a:rPr lang="ru-RU" dirty="0">
                <a:latin typeface="Open Sans"/>
              </a:rPr>
              <a:t> на поставках </a:t>
            </a:r>
            <a:r>
              <a:rPr lang="ru-RU" dirty="0" err="1">
                <a:latin typeface="Open Sans"/>
              </a:rPr>
              <a:t>провіанту</a:t>
            </a:r>
            <a:r>
              <a:rPr lang="ru-RU" dirty="0">
                <a:latin typeface="Open Sans"/>
              </a:rPr>
              <a:t>, на </a:t>
            </a:r>
            <a:r>
              <a:rPr lang="ru-RU" dirty="0" err="1">
                <a:latin typeface="Open Sans"/>
              </a:rPr>
              <a:t>торгівлі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хлібом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цукром</a:t>
            </a:r>
            <a:r>
              <a:rPr lang="ru-RU" dirty="0">
                <a:latin typeface="Open Sans"/>
              </a:rPr>
              <a:t> і </a:t>
            </a:r>
            <a:r>
              <a:rPr lang="ru-RU" dirty="0" err="1">
                <a:latin typeface="Open Sans"/>
              </a:rPr>
              <a:t>худобою</a:t>
            </a:r>
            <a:r>
              <a:rPr lang="ru-RU" dirty="0">
                <a:latin typeface="Open Sans"/>
              </a:rPr>
              <a:t>. </a:t>
            </a:r>
            <a:r>
              <a:rPr lang="ru-RU" dirty="0" err="1">
                <a:latin typeface="Open Sans"/>
              </a:rPr>
              <a:t>Після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селянської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реформи</a:t>
            </a:r>
            <a:r>
              <a:rPr lang="ru-RU" dirty="0">
                <a:latin typeface="Open Sans"/>
              </a:rPr>
              <a:t> 1861 р. </a:t>
            </a:r>
            <a:r>
              <a:rPr lang="ru-RU" dirty="0" err="1">
                <a:latin typeface="Open Sans"/>
              </a:rPr>
              <a:t>скуповував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поміщицькі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маєтки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будував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цукроварні</a:t>
            </a:r>
            <a:r>
              <a:rPr lang="ru-RU" dirty="0">
                <a:latin typeface="Open Sans"/>
              </a:rPr>
              <a:t> та </a:t>
            </a:r>
            <a:r>
              <a:rPr lang="ru-RU" dirty="0" err="1">
                <a:latin typeface="Open Sans"/>
              </a:rPr>
              <a:t>промислові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підприємства</a:t>
            </a:r>
            <a:r>
              <a:rPr lang="ru-RU" dirty="0">
                <a:latin typeface="Open Sans"/>
              </a:rPr>
              <a:t>, став великим </a:t>
            </a:r>
            <a:r>
              <a:rPr lang="ru-RU" dirty="0" err="1">
                <a:latin typeface="Open Sans"/>
              </a:rPr>
              <a:t>землевласником</a:t>
            </a:r>
            <a:r>
              <a:rPr lang="ru-RU" dirty="0">
                <a:latin typeface="Open Sans"/>
              </a:rPr>
              <a:t>. Родина </a:t>
            </a:r>
            <a:r>
              <a:rPr lang="ru-RU" dirty="0" err="1">
                <a:latin typeface="Open Sans"/>
              </a:rPr>
              <a:t>Терещенків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уславилася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багатьма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добродійними</a:t>
            </a:r>
            <a:r>
              <a:rPr lang="ru-RU" dirty="0">
                <a:latin typeface="Open Sans"/>
              </a:rPr>
              <a:t> справами, на </a:t>
            </a:r>
            <a:r>
              <a:rPr lang="ru-RU" dirty="0" err="1">
                <a:latin typeface="Open Sans"/>
              </a:rPr>
              <a:t>які</a:t>
            </a:r>
            <a:r>
              <a:rPr lang="ru-RU" dirty="0">
                <a:latin typeface="Open Sans"/>
              </a:rPr>
              <a:t> вони </a:t>
            </a:r>
            <a:r>
              <a:rPr lang="ru-RU" dirty="0" err="1">
                <a:latin typeface="Open Sans"/>
              </a:rPr>
              <a:t>витратили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близько</a:t>
            </a:r>
            <a:r>
              <a:rPr lang="ru-RU" dirty="0">
                <a:latin typeface="Open Sans"/>
              </a:rPr>
              <a:t> 5 млн. </a:t>
            </a:r>
            <a:r>
              <a:rPr lang="ru-RU" dirty="0" err="1">
                <a:latin typeface="Open Sans"/>
              </a:rPr>
              <a:t>крб</a:t>
            </a:r>
            <a:r>
              <a:rPr lang="ru-RU" dirty="0">
                <a:latin typeface="Open Sans"/>
              </a:rPr>
              <a:t>., </a:t>
            </a:r>
            <a:r>
              <a:rPr lang="ru-RU" dirty="0" err="1">
                <a:latin typeface="Open Sans"/>
              </a:rPr>
              <a:t>підтверджуючи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тим</a:t>
            </a:r>
            <a:r>
              <a:rPr lang="ru-RU" dirty="0">
                <a:latin typeface="Open Sans"/>
              </a:rPr>
              <a:t> самим </a:t>
            </a:r>
            <a:r>
              <a:rPr lang="ru-RU" dirty="0" err="1">
                <a:latin typeface="Open Sans"/>
              </a:rPr>
              <a:t>девіз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їхнього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дворянського</a:t>
            </a:r>
            <a:r>
              <a:rPr lang="ru-RU" dirty="0">
                <a:latin typeface="Open Sans"/>
              </a:rPr>
              <a:t> герба – “</a:t>
            </a:r>
            <a:r>
              <a:rPr lang="ru-RU" dirty="0" err="1">
                <a:latin typeface="Open Sans"/>
              </a:rPr>
              <a:t>Прагнули</a:t>
            </a:r>
            <a:r>
              <a:rPr lang="ru-RU" dirty="0">
                <a:latin typeface="Open Sans"/>
              </a:rPr>
              <a:t> до </a:t>
            </a:r>
            <a:r>
              <a:rPr lang="ru-RU" dirty="0" err="1">
                <a:latin typeface="Open Sans"/>
              </a:rPr>
              <a:t>громадянських</a:t>
            </a:r>
            <a:r>
              <a:rPr lang="ru-RU" dirty="0">
                <a:latin typeface="Open Sans"/>
              </a:rPr>
              <a:t> справ”. </a:t>
            </a:r>
            <a:r>
              <a:rPr lang="ru-RU" dirty="0" err="1">
                <a:latin typeface="Open Sans"/>
              </a:rPr>
              <a:t>Художнє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зібрання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Терещенків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лягло</a:t>
            </a:r>
            <a:r>
              <a:rPr lang="ru-RU" dirty="0">
                <a:latin typeface="Open Sans"/>
              </a:rPr>
              <a:t> в основу </a:t>
            </a:r>
            <a:r>
              <a:rPr lang="ru-RU" dirty="0" err="1">
                <a:latin typeface="Open Sans"/>
              </a:rPr>
              <a:t>Київського</a:t>
            </a:r>
            <a:r>
              <a:rPr lang="ru-RU" dirty="0">
                <a:latin typeface="Open Sans"/>
              </a:rPr>
              <a:t> музею </a:t>
            </a:r>
            <a:r>
              <a:rPr lang="ru-RU" dirty="0" err="1">
                <a:latin typeface="Open Sans"/>
              </a:rPr>
              <a:t>російського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мистецтва</a:t>
            </a:r>
            <a:r>
              <a:rPr lang="ru-RU" dirty="0">
                <a:latin typeface="Open Sans"/>
              </a:rPr>
              <a:t> та </a:t>
            </a:r>
            <a:r>
              <a:rPr lang="ru-RU" dirty="0" err="1">
                <a:latin typeface="Open Sans"/>
              </a:rPr>
              <a:t>інших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музеїв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столиці</a:t>
            </a:r>
            <a:r>
              <a:rPr lang="ru-RU" dirty="0"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2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2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Open Sans"/>
              </a:rPr>
              <a:t>Окрасою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міста</a:t>
            </a:r>
            <a:r>
              <a:rPr lang="ru-RU" dirty="0">
                <a:latin typeface="Open Sans"/>
              </a:rPr>
              <a:t> Глухова є перший в </a:t>
            </a:r>
            <a:r>
              <a:rPr lang="ru-RU" dirty="0" err="1">
                <a:latin typeface="Open Sans"/>
              </a:rPr>
              <a:t>Україні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учительський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інститут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збудований</a:t>
            </a:r>
            <a:r>
              <a:rPr lang="ru-RU" dirty="0">
                <a:latin typeface="Open Sans"/>
              </a:rPr>
              <a:t> на </a:t>
            </a:r>
            <a:r>
              <a:rPr lang="ru-RU" dirty="0" err="1">
                <a:latin typeface="Open Sans"/>
              </a:rPr>
              <a:t>кошти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меценатів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Терещенків</a:t>
            </a:r>
            <a:r>
              <a:rPr lang="ru-RU" dirty="0">
                <a:latin typeface="Open Sans"/>
              </a:rPr>
              <a:t> у 1874 </a:t>
            </a:r>
            <a:r>
              <a:rPr lang="ru-RU" dirty="0" err="1">
                <a:latin typeface="Open Sans"/>
              </a:rPr>
              <a:t>році</a:t>
            </a:r>
            <a:r>
              <a:rPr lang="ru-RU" dirty="0">
                <a:latin typeface="Open Sans"/>
              </a:rPr>
              <a:t>. В 2009 </a:t>
            </a:r>
            <a:r>
              <a:rPr lang="ru-RU" dirty="0" err="1">
                <a:latin typeface="Open Sans"/>
              </a:rPr>
              <a:t>році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отримав</a:t>
            </a:r>
            <a:r>
              <a:rPr lang="ru-RU" dirty="0">
                <a:latin typeface="Open Sans"/>
              </a:rPr>
              <a:t> статус </a:t>
            </a:r>
            <a:r>
              <a:rPr lang="ru-RU" dirty="0" err="1">
                <a:latin typeface="Open Sans"/>
              </a:rPr>
              <a:t>національного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університету</a:t>
            </a:r>
            <a:endParaRPr lang="ru-RU" dirty="0">
              <a:latin typeface="Open San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55340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Open Sans"/>
              </a:rPr>
              <a:t>Без </a:t>
            </a:r>
            <a:r>
              <a:rPr lang="ru-RU" dirty="0" err="1">
                <a:latin typeface="Open Sans"/>
              </a:rPr>
              <a:t>Терещенків</a:t>
            </a:r>
            <a:r>
              <a:rPr lang="ru-RU" dirty="0">
                <a:latin typeface="Open Sans"/>
              </a:rPr>
              <a:t> не </a:t>
            </a:r>
            <a:r>
              <a:rPr lang="ru-RU" dirty="0" err="1">
                <a:latin typeface="Open Sans"/>
              </a:rPr>
              <a:t>було</a:t>
            </a:r>
            <a:r>
              <a:rPr lang="ru-RU" dirty="0">
                <a:latin typeface="Open Sans"/>
              </a:rPr>
              <a:t> б </a:t>
            </a:r>
            <a:r>
              <a:rPr lang="ru-RU" dirty="0" err="1">
                <a:latin typeface="Open Sans"/>
              </a:rPr>
              <a:t>чотирьох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знаменитих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музеїв</a:t>
            </a:r>
            <a:r>
              <a:rPr lang="ru-RU" dirty="0">
                <a:latin typeface="Open Sans"/>
              </a:rPr>
              <a:t> —</a:t>
            </a:r>
          </a:p>
          <a:p>
            <a:pPr>
              <a:buFont typeface="Arial"/>
              <a:buChar char="•"/>
            </a:pPr>
            <a:r>
              <a:rPr lang="ru-RU" dirty="0" err="1">
                <a:latin typeface="Open Sans"/>
              </a:rPr>
              <a:t>Національного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художнього</a:t>
            </a:r>
            <a:r>
              <a:rPr lang="ru-RU" dirty="0">
                <a:latin typeface="Open Sans"/>
              </a:rPr>
              <a:t>, музею </a:t>
            </a:r>
            <a:r>
              <a:rPr lang="ru-RU" dirty="0" err="1">
                <a:latin typeface="Open Sans"/>
              </a:rPr>
              <a:t>російського</a:t>
            </a:r>
            <a:r>
              <a:rPr lang="ru-RU" dirty="0">
                <a:latin typeface="Open Sans"/>
              </a:rPr>
              <a:t> </a:t>
            </a:r>
            <a:r>
              <a:rPr lang="ru-RU" dirty="0" err="1" smtClean="0">
                <a:latin typeface="Open Sans"/>
              </a:rPr>
              <a:t>мистецтва</a:t>
            </a:r>
            <a:r>
              <a:rPr lang="ru-RU" dirty="0">
                <a:latin typeface="Open Sans"/>
              </a:rPr>
              <a:t>, </a:t>
            </a:r>
            <a:r>
              <a:rPr lang="ru-RU" dirty="0" smtClean="0">
                <a:latin typeface="Open Sans"/>
              </a:rPr>
              <a:t>музею </a:t>
            </a:r>
            <a:r>
              <a:rPr lang="ru-RU" dirty="0" err="1">
                <a:latin typeface="Open Sans"/>
              </a:rPr>
              <a:t>західного</a:t>
            </a:r>
            <a:r>
              <a:rPr lang="ru-RU" dirty="0">
                <a:latin typeface="Open Sans"/>
              </a:rPr>
              <a:t> та </a:t>
            </a:r>
            <a:r>
              <a:rPr lang="ru-RU" dirty="0" err="1">
                <a:latin typeface="Open Sans"/>
              </a:rPr>
              <a:t>східного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мистецтва</a:t>
            </a:r>
            <a:r>
              <a:rPr lang="ru-RU" dirty="0">
                <a:latin typeface="Open Sans"/>
              </a:rPr>
              <a:t> (</a:t>
            </a:r>
            <a:r>
              <a:rPr lang="ru-RU" dirty="0" err="1">
                <a:latin typeface="Open Sans"/>
              </a:rPr>
              <a:t>імені</a:t>
            </a:r>
            <a:r>
              <a:rPr lang="ru-RU" dirty="0">
                <a:latin typeface="Open Sans"/>
              </a:rPr>
              <a:t> Богдана та </a:t>
            </a:r>
            <a:r>
              <a:rPr lang="ru-RU" dirty="0" err="1">
                <a:latin typeface="Open Sans"/>
              </a:rPr>
              <a:t>Варвари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Ханенків</a:t>
            </a:r>
            <a:r>
              <a:rPr lang="ru-RU" dirty="0">
                <a:latin typeface="Open Sans"/>
              </a:rPr>
              <a:t>) та музею Тараса </a:t>
            </a:r>
            <a:r>
              <a:rPr lang="ru-RU" dirty="0" err="1">
                <a:latin typeface="Open Sans"/>
              </a:rPr>
              <a:t>Шевченка</a:t>
            </a:r>
            <a:endParaRPr lang="ru-RU" dirty="0">
              <a:latin typeface="Open San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0870"/>
            <a:ext cx="4309688" cy="323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62155"/>
            <a:ext cx="4176464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75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4476328" cy="335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68813"/>
            <a:ext cx="5025768" cy="37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575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5589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Open Sans"/>
              </a:rPr>
              <a:t>Богдан </a:t>
            </a:r>
            <a:r>
              <a:rPr lang="ru-RU" dirty="0" err="1" smtClean="0">
                <a:latin typeface="Open Sans"/>
              </a:rPr>
              <a:t>Іванович</a:t>
            </a:r>
            <a:r>
              <a:rPr lang="ru-RU" dirty="0" smtClean="0">
                <a:latin typeface="Open Sans"/>
              </a:rPr>
              <a:t> Ханенко з </a:t>
            </a:r>
            <a:r>
              <a:rPr lang="ru-RU" dirty="0">
                <a:latin typeface="Open Sans"/>
              </a:rPr>
              <a:t>дружиною </a:t>
            </a:r>
            <a:r>
              <a:rPr lang="ru-RU" dirty="0" smtClean="0">
                <a:latin typeface="Open Sans"/>
              </a:rPr>
              <a:t>Варварою </a:t>
            </a:r>
            <a:r>
              <a:rPr lang="ru-RU" dirty="0" err="1" smtClean="0">
                <a:latin typeface="Open Sans"/>
              </a:rPr>
              <a:t>Миколаївною</a:t>
            </a:r>
            <a:r>
              <a:rPr lang="ru-RU" dirty="0">
                <a:latin typeface="Open Sans"/>
              </a:rPr>
              <a:t> Ханенко </a:t>
            </a:r>
            <a:r>
              <a:rPr lang="ru-RU" dirty="0" err="1">
                <a:latin typeface="Open Sans"/>
              </a:rPr>
              <a:t>зібрали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величезну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бібліотеку</a:t>
            </a:r>
            <a:r>
              <a:rPr lang="ru-RU" dirty="0">
                <a:latin typeface="Open Sans"/>
              </a:rPr>
              <a:t> — </a:t>
            </a:r>
            <a:r>
              <a:rPr lang="ru-RU" dirty="0" err="1">
                <a:latin typeface="Open Sans"/>
              </a:rPr>
              <a:t>близько</a:t>
            </a:r>
            <a:r>
              <a:rPr lang="ru-RU" dirty="0">
                <a:latin typeface="Open Sans"/>
              </a:rPr>
              <a:t> 10 тис. </a:t>
            </a:r>
            <a:r>
              <a:rPr lang="ru-RU" dirty="0" err="1">
                <a:latin typeface="Open Sans"/>
              </a:rPr>
              <a:t>книжок</a:t>
            </a:r>
            <a:r>
              <a:rPr lang="ru-RU" dirty="0">
                <a:latin typeface="Open Sans"/>
              </a:rPr>
              <a:t> та </a:t>
            </a:r>
            <a:r>
              <a:rPr lang="ru-RU" dirty="0" err="1">
                <a:latin typeface="Open Sans"/>
              </a:rPr>
              <a:t>величезну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колекцію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експонатів</a:t>
            </a:r>
            <a:r>
              <a:rPr lang="ru-RU" dirty="0">
                <a:latin typeface="Open Sans"/>
              </a:rPr>
              <a:t> до музею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23" y="188640"/>
            <a:ext cx="2211499" cy="293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65" y="3212976"/>
            <a:ext cx="2346017" cy="326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99" y="2564904"/>
            <a:ext cx="4473716" cy="335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75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Open Sans"/>
              </a:rPr>
              <a:t>Бродські</a:t>
            </a:r>
            <a:r>
              <a:rPr lang="ru-RU" dirty="0">
                <a:latin typeface="Open Sans"/>
              </a:rPr>
              <a:t> – родина </a:t>
            </a:r>
            <a:r>
              <a:rPr lang="ru-RU" dirty="0" err="1">
                <a:latin typeface="Open Sans"/>
              </a:rPr>
              <a:t>капіталістів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цукрозаводчиків</a:t>
            </a:r>
            <a:r>
              <a:rPr lang="ru-RU" dirty="0">
                <a:latin typeface="Open Sans"/>
              </a:rPr>
              <a:t> і </a:t>
            </a:r>
            <a:r>
              <a:rPr lang="ru-RU" dirty="0" err="1">
                <a:latin typeface="Open Sans"/>
              </a:rPr>
              <a:t>банкірів</a:t>
            </a:r>
            <a:r>
              <a:rPr lang="ru-RU" dirty="0">
                <a:latin typeface="Open Sans"/>
              </a:rPr>
              <a:t> на </a:t>
            </a:r>
            <a:r>
              <a:rPr lang="ru-RU" dirty="0" err="1">
                <a:latin typeface="Open Sans"/>
              </a:rPr>
              <a:t>Україні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представники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монополістичного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капіталу</a:t>
            </a:r>
            <a:r>
              <a:rPr lang="ru-RU" dirty="0">
                <a:latin typeface="Open Sans"/>
              </a:rPr>
              <a:t>. </a:t>
            </a:r>
            <a:r>
              <a:rPr lang="ru-RU" dirty="0" err="1">
                <a:latin typeface="Open Sans"/>
              </a:rPr>
              <a:t>Ця</a:t>
            </a:r>
            <a:r>
              <a:rPr lang="ru-RU" dirty="0">
                <a:latin typeface="Open Sans"/>
              </a:rPr>
              <a:t> родина </a:t>
            </a:r>
            <a:r>
              <a:rPr lang="ru-RU" dirty="0" err="1">
                <a:latin typeface="Open Sans"/>
              </a:rPr>
              <a:t>була</a:t>
            </a:r>
            <a:r>
              <a:rPr lang="ru-RU" dirty="0">
                <a:latin typeface="Open Sans"/>
              </a:rPr>
              <a:t> з </a:t>
            </a:r>
            <a:r>
              <a:rPr lang="ru-RU" dirty="0" err="1">
                <a:latin typeface="Open Sans"/>
              </a:rPr>
              <a:t>міста</a:t>
            </a:r>
            <a:r>
              <a:rPr lang="ru-RU" dirty="0">
                <a:latin typeface="Open Sans"/>
              </a:rPr>
              <a:t> Броди.</a:t>
            </a:r>
          </a:p>
          <a:p>
            <a:r>
              <a:rPr lang="ru-RU" dirty="0">
                <a:latin typeface="Open Sans"/>
              </a:rPr>
              <a:t>	</a:t>
            </a:r>
            <a:r>
              <a:rPr lang="ru-RU" dirty="0" err="1">
                <a:latin typeface="Open Sans"/>
              </a:rPr>
              <a:t>Бродські</a:t>
            </a:r>
            <a:r>
              <a:rPr lang="ru-RU" dirty="0">
                <a:latin typeface="Open Sans"/>
              </a:rPr>
              <a:t>, як і </a:t>
            </a:r>
            <a:r>
              <a:rPr lang="ru-RU" dirty="0" err="1">
                <a:latin typeface="Open Sans"/>
              </a:rPr>
              <a:t>інші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єврейські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українські</a:t>
            </a:r>
            <a:r>
              <a:rPr lang="ru-RU" dirty="0">
                <a:latin typeface="Open Sans"/>
              </a:rPr>
              <a:t> та </a:t>
            </a:r>
            <a:r>
              <a:rPr lang="ru-RU" dirty="0" err="1">
                <a:latin typeface="Open Sans"/>
              </a:rPr>
              <a:t>російські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капіталісти</a:t>
            </a:r>
            <a:r>
              <a:rPr lang="ru-RU" dirty="0">
                <a:latin typeface="Open Sans"/>
              </a:rPr>
              <a:t>, нещадно </a:t>
            </a:r>
            <a:r>
              <a:rPr lang="ru-RU" dirty="0" err="1">
                <a:latin typeface="Open Sans"/>
              </a:rPr>
              <a:t>визискували</a:t>
            </a:r>
            <a:r>
              <a:rPr lang="ru-RU" dirty="0">
                <a:latin typeface="Open Sans"/>
              </a:rPr>
              <a:t> трудящих </a:t>
            </a:r>
            <a:r>
              <a:rPr lang="ru-RU" dirty="0" err="1">
                <a:latin typeface="Open Sans"/>
              </a:rPr>
              <a:t>різних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національностей</a:t>
            </a:r>
            <a:r>
              <a:rPr lang="ru-RU" dirty="0">
                <a:latin typeface="Open Sans"/>
              </a:rPr>
              <a:t>. </a:t>
            </a:r>
            <a:r>
              <a:rPr lang="ru-RU" dirty="0" err="1">
                <a:latin typeface="Open Sans"/>
              </a:rPr>
              <a:t>Зокрема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Бродські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фінансували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контрреволюційні</a:t>
            </a:r>
            <a:r>
              <a:rPr lang="ru-RU" dirty="0">
                <a:latin typeface="Open Sans"/>
              </a:rPr>
              <a:t> “уряди” на </a:t>
            </a:r>
            <a:r>
              <a:rPr lang="ru-RU" dirty="0" err="1">
                <a:latin typeface="Open Sans"/>
              </a:rPr>
              <a:t>Україні</a:t>
            </a:r>
            <a:r>
              <a:rPr lang="ru-RU" dirty="0">
                <a:latin typeface="Open Sans"/>
              </a:rPr>
              <a:t> в роки </a:t>
            </a:r>
            <a:r>
              <a:rPr lang="ru-RU" dirty="0" err="1">
                <a:latin typeface="Open Sans"/>
              </a:rPr>
              <a:t>Громадянської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війни</a:t>
            </a:r>
            <a:r>
              <a:rPr lang="ru-RU" dirty="0">
                <a:latin typeface="Open Sans"/>
              </a:rPr>
              <a:t>.</a:t>
            </a:r>
          </a:p>
          <a:p>
            <a:r>
              <a:rPr lang="ru-RU" dirty="0">
                <a:latin typeface="Open Sans"/>
              </a:rPr>
              <a:t>	Голова </a:t>
            </a:r>
            <a:r>
              <a:rPr lang="ru-RU" dirty="0" err="1">
                <a:latin typeface="Open Sans"/>
              </a:rPr>
              <a:t>династії</a:t>
            </a:r>
            <a:r>
              <a:rPr lang="ru-RU" dirty="0">
                <a:latin typeface="Open Sans"/>
              </a:rPr>
              <a:t> – </a:t>
            </a:r>
            <a:r>
              <a:rPr lang="ru-RU" dirty="0" err="1">
                <a:latin typeface="Open Sans"/>
              </a:rPr>
              <a:t>Ізраїль</a:t>
            </a:r>
            <a:r>
              <a:rPr lang="ru-RU" dirty="0">
                <a:latin typeface="Open Sans"/>
              </a:rPr>
              <a:t> Маркович – </a:t>
            </a:r>
            <a:r>
              <a:rPr lang="ru-RU" dirty="0" err="1">
                <a:latin typeface="Open Sans"/>
              </a:rPr>
              <a:t>розпочинав</a:t>
            </a:r>
            <a:r>
              <a:rPr lang="ru-RU" dirty="0">
                <a:latin typeface="Open Sans"/>
              </a:rPr>
              <a:t> свою </a:t>
            </a:r>
            <a:r>
              <a:rPr lang="ru-RU" dirty="0" err="1">
                <a:latin typeface="Open Sans"/>
              </a:rPr>
              <a:t>діяльність</a:t>
            </a:r>
            <a:r>
              <a:rPr lang="ru-RU" dirty="0">
                <a:latin typeface="Open Sans"/>
              </a:rPr>
              <a:t> як </a:t>
            </a:r>
            <a:r>
              <a:rPr lang="ru-RU" dirty="0" err="1">
                <a:latin typeface="Open Sans"/>
              </a:rPr>
              <a:t>торгівець</a:t>
            </a:r>
            <a:r>
              <a:rPr lang="ru-RU" dirty="0">
                <a:latin typeface="Open Sans"/>
              </a:rPr>
              <a:t>. У 60-ті роки ХІХ ст. </a:t>
            </a:r>
            <a:r>
              <a:rPr lang="ru-RU" dirty="0" err="1">
                <a:latin typeface="Open Sans"/>
              </a:rPr>
              <a:t>починає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інвестувати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накопичений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капітал</a:t>
            </a:r>
            <a:r>
              <a:rPr lang="ru-RU" dirty="0">
                <a:latin typeface="Open Sans"/>
              </a:rPr>
              <a:t> у </a:t>
            </a:r>
            <a:r>
              <a:rPr lang="ru-RU" dirty="0" err="1">
                <a:latin typeface="Open Sans"/>
              </a:rPr>
              <a:t>цукрову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промисловість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стає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власником</a:t>
            </a:r>
            <a:r>
              <a:rPr lang="ru-RU" dirty="0">
                <a:latin typeface="Open Sans"/>
              </a:rPr>
              <a:t> та </a:t>
            </a:r>
            <a:r>
              <a:rPr lang="ru-RU" dirty="0" err="1">
                <a:latin typeface="Open Sans"/>
              </a:rPr>
              <a:t>орендарем</a:t>
            </a:r>
            <a:r>
              <a:rPr lang="ru-RU" dirty="0">
                <a:latin typeface="Open Sans"/>
              </a:rPr>
              <a:t> шести </a:t>
            </a:r>
            <a:r>
              <a:rPr lang="ru-RU" dirty="0" err="1">
                <a:latin typeface="Open Sans"/>
              </a:rPr>
              <a:t>цукрових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заводів</a:t>
            </a:r>
            <a:r>
              <a:rPr lang="ru-RU" dirty="0">
                <a:latin typeface="Open Sans"/>
              </a:rPr>
              <a:t>. Один </a:t>
            </a:r>
            <a:r>
              <a:rPr lang="ru-RU" dirty="0" err="1">
                <a:latin typeface="Open Sans"/>
              </a:rPr>
              <a:t>його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син</a:t>
            </a:r>
            <a:r>
              <a:rPr lang="ru-RU" dirty="0">
                <a:latin typeface="Open Sans"/>
              </a:rPr>
              <a:t>, Лазар, став </a:t>
            </a:r>
            <a:r>
              <a:rPr lang="ru-RU" dirty="0" err="1">
                <a:latin typeface="Open Sans"/>
              </a:rPr>
              <a:t>відомим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цукрозаводчиком</a:t>
            </a:r>
            <a:r>
              <a:rPr lang="ru-RU" dirty="0">
                <a:latin typeface="Open Sans"/>
              </a:rPr>
              <a:t>, а </a:t>
            </a:r>
            <a:r>
              <a:rPr lang="ru-RU" dirty="0" err="1">
                <a:latin typeface="Open Sans"/>
              </a:rPr>
              <a:t>другий</a:t>
            </a:r>
            <a:r>
              <a:rPr lang="ru-RU" dirty="0">
                <a:latin typeface="Open Sans"/>
              </a:rPr>
              <a:t>, Лев, - великим </a:t>
            </a:r>
            <a:r>
              <a:rPr lang="ru-RU" dirty="0" err="1">
                <a:latin typeface="Open Sans"/>
              </a:rPr>
              <a:t>банківським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діячем</a:t>
            </a:r>
            <a:r>
              <a:rPr lang="ru-RU" dirty="0">
                <a:latin typeface="Open Sans"/>
              </a:rPr>
              <a:t>. У 80-х роках ХІХ ст. </a:t>
            </a:r>
            <a:r>
              <a:rPr lang="ru-RU" dirty="0" err="1">
                <a:latin typeface="Open Sans"/>
              </a:rPr>
              <a:t>родині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Бродських</a:t>
            </a:r>
            <a:r>
              <a:rPr lang="ru-RU" dirty="0">
                <a:latin typeface="Open Sans"/>
              </a:rPr>
              <a:t> належало прямо </a:t>
            </a:r>
            <a:r>
              <a:rPr lang="ru-RU" dirty="0" err="1">
                <a:latin typeface="Open Sans"/>
              </a:rPr>
              <a:t>чи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опосередковано</a:t>
            </a:r>
            <a:r>
              <a:rPr lang="ru-RU" dirty="0">
                <a:latin typeface="Open Sans"/>
              </a:rPr>
              <a:t> (через участь в </a:t>
            </a:r>
            <a:r>
              <a:rPr lang="ru-RU" dirty="0" err="1">
                <a:latin typeface="Open Sans"/>
              </a:rPr>
              <a:t>акціонерних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товариствах</a:t>
            </a:r>
            <a:r>
              <a:rPr lang="ru-RU" dirty="0">
                <a:latin typeface="Open Sans"/>
              </a:rPr>
              <a:t>) </a:t>
            </a:r>
            <a:r>
              <a:rPr lang="ru-RU" dirty="0" err="1">
                <a:latin typeface="Open Sans"/>
              </a:rPr>
              <a:t>дев’ять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цукрових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заводів</a:t>
            </a:r>
            <a:r>
              <a:rPr lang="ru-RU" dirty="0">
                <a:latin typeface="Open Sans"/>
              </a:rPr>
              <a:t>, а у 1917 – </a:t>
            </a:r>
            <a:r>
              <a:rPr lang="ru-RU" dirty="0" err="1">
                <a:latin typeface="Open Sans"/>
              </a:rPr>
              <a:t>вже</a:t>
            </a:r>
            <a:r>
              <a:rPr lang="ru-RU" dirty="0">
                <a:latin typeface="Open Sans"/>
              </a:rPr>
              <a:t> 17. </a:t>
            </a:r>
            <a:r>
              <a:rPr lang="ru-RU" dirty="0" err="1">
                <a:latin typeface="Open Sans"/>
              </a:rPr>
              <a:t>крім</a:t>
            </a:r>
            <a:r>
              <a:rPr lang="ru-RU" dirty="0">
                <a:latin typeface="Open Sans"/>
              </a:rPr>
              <a:t> того, вони </a:t>
            </a:r>
            <a:r>
              <a:rPr lang="ru-RU" dirty="0" err="1">
                <a:latin typeface="Open Sans"/>
              </a:rPr>
              <a:t>мали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чималу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кількість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пароплавів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що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курсували</a:t>
            </a:r>
            <a:r>
              <a:rPr lang="ru-RU" dirty="0">
                <a:latin typeface="Open Sans"/>
              </a:rPr>
              <a:t> по </a:t>
            </a:r>
            <a:r>
              <a:rPr lang="ru-RU" dirty="0" err="1">
                <a:latin typeface="Open Sans"/>
              </a:rPr>
              <a:t>Дніпру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продовжували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займатися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торгівлею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вкладали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кошти</a:t>
            </a:r>
            <a:r>
              <a:rPr lang="ru-RU" dirty="0">
                <a:latin typeface="Open Sans"/>
              </a:rPr>
              <a:t> у </a:t>
            </a:r>
            <a:r>
              <a:rPr lang="ru-RU" dirty="0" err="1">
                <a:latin typeface="Open Sans"/>
              </a:rPr>
              <a:t>розвиток</a:t>
            </a:r>
            <a:r>
              <a:rPr lang="ru-RU" dirty="0">
                <a:latin typeface="Open Sans"/>
              </a:rPr>
              <a:t> мукомольного, </a:t>
            </a:r>
            <a:r>
              <a:rPr lang="ru-RU" dirty="0" err="1">
                <a:latin typeface="Open Sans"/>
              </a:rPr>
              <a:t>пивоварного</a:t>
            </a:r>
            <a:r>
              <a:rPr lang="ru-RU" dirty="0">
                <a:latin typeface="Open Sans"/>
              </a:rPr>
              <a:t>, винокурного </a:t>
            </a:r>
            <a:r>
              <a:rPr lang="ru-RU" dirty="0" err="1">
                <a:latin typeface="Open Sans"/>
              </a:rPr>
              <a:t>виробництва</a:t>
            </a:r>
            <a:r>
              <a:rPr lang="ru-RU" dirty="0">
                <a:latin typeface="Open Sans"/>
              </a:rPr>
              <a:t>, </a:t>
            </a:r>
            <a:r>
              <a:rPr lang="ru-RU" dirty="0" err="1">
                <a:latin typeface="Open Sans"/>
              </a:rPr>
              <a:t>лісопаперову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промисловість</a:t>
            </a:r>
            <a:r>
              <a:rPr lang="ru-RU" dirty="0">
                <a:latin typeface="Open Sans"/>
              </a:rPr>
              <a:t>. На початку 80-х </a:t>
            </a:r>
            <a:r>
              <a:rPr lang="ru-RU" dirty="0" err="1">
                <a:latin typeface="Open Sans"/>
              </a:rPr>
              <a:t>років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їхні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капітали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обчислювалися</a:t>
            </a:r>
            <a:r>
              <a:rPr lang="ru-RU" dirty="0">
                <a:latin typeface="Open Sans"/>
              </a:rPr>
              <a:t> в 35-40 млн. </a:t>
            </a:r>
            <a:r>
              <a:rPr lang="ru-RU" dirty="0" err="1">
                <a:latin typeface="Open Sans"/>
              </a:rPr>
              <a:t>крб</a:t>
            </a:r>
            <a:r>
              <a:rPr lang="ru-RU" dirty="0">
                <a:latin typeface="Open Sans"/>
              </a:rPr>
              <a:t>. У 1885 </a:t>
            </a:r>
            <a:r>
              <a:rPr lang="ru-RU" dirty="0" err="1">
                <a:latin typeface="Open Sans"/>
              </a:rPr>
              <a:t>році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Ізраїлю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Бродському</a:t>
            </a:r>
            <a:r>
              <a:rPr lang="ru-RU" dirty="0">
                <a:latin typeface="Open Sans"/>
              </a:rPr>
              <a:t> за </a:t>
            </a:r>
            <a:r>
              <a:rPr lang="ru-RU" dirty="0" err="1">
                <a:latin typeface="Open Sans"/>
              </a:rPr>
              <a:t>його</a:t>
            </a:r>
            <a:r>
              <a:rPr lang="ru-RU" dirty="0">
                <a:latin typeface="Open Sans"/>
              </a:rPr>
              <a:t> “</a:t>
            </a:r>
            <a:r>
              <a:rPr lang="ru-RU" dirty="0" err="1">
                <a:latin typeface="Open Sans"/>
              </a:rPr>
              <a:t>корисну</a:t>
            </a:r>
            <a:r>
              <a:rPr lang="ru-RU" dirty="0">
                <a:latin typeface="Open Sans"/>
              </a:rPr>
              <a:t> роботу” </a:t>
            </a:r>
            <a:r>
              <a:rPr lang="ru-RU" dirty="0" err="1">
                <a:latin typeface="Open Sans"/>
              </a:rPr>
              <a:t>було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присвоєно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звання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комерц-радника</a:t>
            </a:r>
            <a:r>
              <a:rPr lang="ru-RU" dirty="0">
                <a:latin typeface="Open Sans"/>
              </a:rPr>
              <a:t>. </a:t>
            </a:r>
            <a:r>
              <a:rPr lang="ru-RU" dirty="0" err="1">
                <a:latin typeface="Open Sans"/>
              </a:rPr>
              <a:t>Бродські</a:t>
            </a:r>
            <a:r>
              <a:rPr lang="ru-RU" dirty="0">
                <a:latin typeface="Open Sans"/>
              </a:rPr>
              <a:t> першими </a:t>
            </a:r>
            <a:r>
              <a:rPr lang="ru-RU" dirty="0" err="1">
                <a:latin typeface="Open Sans"/>
              </a:rPr>
              <a:t>здійснили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цукрову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інтервенцію</a:t>
            </a:r>
            <a:r>
              <a:rPr lang="ru-RU" dirty="0">
                <a:latin typeface="Open Sans"/>
              </a:rPr>
              <a:t> на </a:t>
            </a:r>
            <a:r>
              <a:rPr lang="ru-RU" dirty="0" err="1">
                <a:latin typeface="Open Sans"/>
              </a:rPr>
              <a:t>обширні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азіатські</a:t>
            </a:r>
            <a:r>
              <a:rPr lang="ru-RU" dirty="0">
                <a:latin typeface="Open Sans"/>
              </a:rPr>
              <a:t> ринки </a:t>
            </a:r>
            <a:r>
              <a:rPr lang="ru-RU" dirty="0" err="1">
                <a:latin typeface="Open Sans"/>
              </a:rPr>
              <a:t>збуту</a:t>
            </a:r>
            <a:r>
              <a:rPr lang="ru-RU" dirty="0">
                <a:latin typeface="Open Sans"/>
              </a:rPr>
              <a:t>. </a:t>
            </a:r>
            <a:r>
              <a:rPr lang="ru-RU" dirty="0" err="1">
                <a:latin typeface="Open Sans"/>
              </a:rPr>
              <a:t>Жовтнева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революція</a:t>
            </a:r>
            <a:r>
              <a:rPr lang="ru-RU" dirty="0">
                <a:latin typeface="Open Sans"/>
              </a:rPr>
              <a:t> та </a:t>
            </a:r>
            <a:r>
              <a:rPr lang="ru-RU" dirty="0" err="1">
                <a:latin typeface="Open Sans"/>
              </a:rPr>
              <a:t>Громадянська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війна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припинили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діяльність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Бродських</a:t>
            </a:r>
            <a:r>
              <a:rPr lang="ru-RU" dirty="0">
                <a:latin typeface="Open Sans"/>
              </a:rPr>
              <a:t> на </a:t>
            </a:r>
            <a:r>
              <a:rPr lang="ru-RU" dirty="0" err="1">
                <a:latin typeface="Open Sans"/>
              </a:rPr>
              <a:t>Україні</a:t>
            </a:r>
            <a:r>
              <a:rPr lang="ru-RU" dirty="0"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999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5" y="332655"/>
            <a:ext cx="3712046" cy="546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9214" y="5949280"/>
            <a:ext cx="371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Голова </a:t>
            </a:r>
            <a:r>
              <a:rPr lang="ru-RU" dirty="0" err="1"/>
              <a:t>династії</a:t>
            </a:r>
            <a:r>
              <a:rPr lang="ru-RU" dirty="0"/>
              <a:t> – </a:t>
            </a:r>
            <a:r>
              <a:rPr lang="ru-RU" dirty="0" err="1"/>
              <a:t>Ізраїль</a:t>
            </a:r>
            <a:r>
              <a:rPr lang="ru-RU" dirty="0"/>
              <a:t> Маркович </a:t>
            </a:r>
          </a:p>
        </p:txBody>
      </p:sp>
    </p:spTree>
    <p:extLst>
      <p:ext uri="{BB962C8B-B14F-4D97-AF65-F5344CB8AC3E}">
        <p14:creationId xmlns:p14="http://schemas.microsoft.com/office/powerpoint/2010/main" val="110333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76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Open Sans"/>
              </a:rPr>
              <a:t>Саме</a:t>
            </a:r>
            <a:r>
              <a:rPr lang="ru-RU" dirty="0">
                <a:latin typeface="Open Sans"/>
              </a:rPr>
              <a:t> коштом Лазаря </a:t>
            </a:r>
            <a:r>
              <a:rPr lang="ru-RU" dirty="0" err="1">
                <a:latin typeface="Open Sans"/>
              </a:rPr>
              <a:t>Бродського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було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зведено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найбільшу</a:t>
            </a:r>
            <a:r>
              <a:rPr lang="ru-RU" dirty="0">
                <a:latin typeface="Open Sans"/>
              </a:rPr>
              <a:t> у </a:t>
            </a:r>
            <a:r>
              <a:rPr lang="ru-RU" dirty="0" err="1">
                <a:latin typeface="Open Sans"/>
              </a:rPr>
              <a:t>Києві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єврейську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громадську</a:t>
            </a:r>
            <a:r>
              <a:rPr lang="ru-RU" dirty="0">
                <a:latin typeface="Open Sans"/>
              </a:rPr>
              <a:t> </a:t>
            </a:r>
            <a:r>
              <a:rPr lang="ru-RU" dirty="0" err="1">
                <a:latin typeface="Open Sans"/>
              </a:rPr>
              <a:t>споруду</a:t>
            </a:r>
            <a:r>
              <a:rPr lang="ru-RU" dirty="0">
                <a:latin typeface="Open Sans"/>
              </a:rPr>
              <a:t> — </a:t>
            </a:r>
            <a:r>
              <a:rPr lang="ru-RU" dirty="0" err="1">
                <a:latin typeface="Open Sans"/>
              </a:rPr>
              <a:t>Хоральну</a:t>
            </a:r>
            <a:r>
              <a:rPr lang="ru-RU" dirty="0">
                <a:latin typeface="Open Sans"/>
              </a:rPr>
              <a:t> синагогу.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81" y="1124744"/>
            <a:ext cx="85725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1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4930793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dirty="0" smtClean="0">
                <a:latin typeface="Gabriola" panose="04040605051002020D02" pitchFamily="82" charset="0"/>
              </a:rPr>
              <a:t>Дякую за увагу!</a:t>
            </a:r>
            <a:endParaRPr lang="ru-RU" sz="7200" dirty="0">
              <a:latin typeface="Gabriola" panose="04040605051002020D02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6534472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0000"/>
                </a:solidFill>
              </a:rPr>
              <a:t>«</a:t>
            </a:r>
            <a:r>
              <a:rPr lang="ru-RU" sz="3600" b="1" i="1" dirty="0" err="1">
                <a:solidFill>
                  <a:srgbClr val="000000"/>
                </a:solidFill>
              </a:rPr>
              <a:t>Хто</a:t>
            </a:r>
            <a:r>
              <a:rPr lang="ru-RU" sz="3600" b="1" i="1" dirty="0">
                <a:solidFill>
                  <a:srgbClr val="000000"/>
                </a:solidFill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</a:rPr>
              <a:t>віддав</a:t>
            </a:r>
            <a:r>
              <a:rPr lang="ru-RU" sz="3600" b="1" i="1" dirty="0">
                <a:solidFill>
                  <a:srgbClr val="000000"/>
                </a:solidFill>
              </a:rPr>
              <a:t> — той </a:t>
            </a:r>
            <a:r>
              <a:rPr lang="ru-RU" sz="3600" b="1" i="1" dirty="0" err="1">
                <a:solidFill>
                  <a:srgbClr val="000000"/>
                </a:solidFill>
              </a:rPr>
              <a:t>набув</a:t>
            </a:r>
            <a:r>
              <a:rPr lang="ru-RU" sz="3600" b="1" i="1" dirty="0">
                <a:solidFill>
                  <a:srgbClr val="000000"/>
                </a:solidFill>
              </a:rPr>
              <a:t>, </a:t>
            </a:r>
            <a:r>
              <a:rPr lang="ru-RU" sz="3600" b="1" i="1" dirty="0" err="1">
                <a:solidFill>
                  <a:srgbClr val="000000"/>
                </a:solidFill>
              </a:rPr>
              <a:t>хто</a:t>
            </a:r>
            <a:r>
              <a:rPr lang="ru-RU" sz="3600" b="1" i="1" dirty="0">
                <a:solidFill>
                  <a:srgbClr val="000000"/>
                </a:solidFill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</a:rPr>
              <a:t>зберіг</a:t>
            </a:r>
            <a:r>
              <a:rPr lang="ru-RU" sz="3600" b="1" i="1" dirty="0">
                <a:solidFill>
                  <a:srgbClr val="000000"/>
                </a:solidFill>
              </a:rPr>
              <a:t> — той </a:t>
            </a:r>
            <a:r>
              <a:rPr lang="ru-RU" sz="3600" b="1" i="1" dirty="0" err="1">
                <a:solidFill>
                  <a:srgbClr val="000000"/>
                </a:solidFill>
              </a:rPr>
              <a:t>втратив</a:t>
            </a:r>
            <a:r>
              <a:rPr lang="ru-RU" sz="3600" b="1" i="1" dirty="0">
                <a:solidFill>
                  <a:srgbClr val="000000"/>
                </a:solidFill>
              </a:rPr>
              <a:t>» (</a:t>
            </a:r>
            <a:r>
              <a:rPr lang="ru-RU" sz="3600" b="1" i="1" dirty="0" err="1">
                <a:solidFill>
                  <a:srgbClr val="000000"/>
                </a:solidFill>
              </a:rPr>
              <a:t>Східна</a:t>
            </a:r>
            <a:r>
              <a:rPr lang="ru-RU" sz="3600" b="1" i="1" dirty="0">
                <a:solidFill>
                  <a:srgbClr val="000000"/>
                </a:solidFill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</a:rPr>
              <a:t>мудрість</a:t>
            </a:r>
            <a:r>
              <a:rPr lang="ru-RU" sz="3600" b="1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90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04664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latin typeface="Open Sans"/>
              </a:rPr>
              <a:t>                       Вступ:</a:t>
            </a:r>
            <a:r>
              <a:rPr lang="uk-UA" dirty="0" smtClean="0">
                <a:latin typeface="Open Sans"/>
              </a:rPr>
              <a:t/>
            </a:r>
            <a:br>
              <a:rPr lang="uk-UA" dirty="0" smtClean="0">
                <a:latin typeface="Open Sans"/>
              </a:rPr>
            </a:br>
            <a:r>
              <a:rPr lang="uk-UA" dirty="0" err="1" smtClean="0">
                <a:latin typeface="Open Sans"/>
              </a:rPr>
              <a:t>Наприкинці</a:t>
            </a:r>
            <a:r>
              <a:rPr lang="uk-UA" dirty="0" smtClean="0">
                <a:latin typeface="Open Sans"/>
              </a:rPr>
              <a:t> </a:t>
            </a:r>
            <a:r>
              <a:rPr lang="en-US" dirty="0" smtClean="0">
                <a:latin typeface="Open Sans"/>
              </a:rPr>
              <a:t>XIX </a:t>
            </a:r>
            <a:r>
              <a:rPr lang="ru-RU" dirty="0" smtClean="0">
                <a:latin typeface="Open Sans"/>
              </a:rPr>
              <a:t>ст. </a:t>
            </a:r>
            <a:r>
              <a:rPr lang="ru-RU" dirty="0" err="1" smtClean="0">
                <a:latin typeface="Open Sans"/>
              </a:rPr>
              <a:t>вплив</a:t>
            </a:r>
            <a:r>
              <a:rPr lang="ru-RU" dirty="0" smtClean="0">
                <a:latin typeface="Open Sans"/>
              </a:rPr>
              <a:t> рос</a:t>
            </a:r>
            <a:r>
              <a:rPr lang="uk-UA" dirty="0" err="1" smtClean="0">
                <a:latin typeface="Open Sans"/>
              </a:rPr>
              <a:t>ійської</a:t>
            </a:r>
            <a:r>
              <a:rPr lang="uk-UA" dirty="0" smtClean="0">
                <a:latin typeface="Open Sans"/>
              </a:rPr>
              <a:t> монархічно-православної ідеології на Східній Україні почав швидко сходити нанівець . Причина Крилася в тому ,що православна церква втратила соціальну привабливість для молоді, яка пов’язувала з нею надії на подальшу кар’єру </a:t>
            </a:r>
            <a:r>
              <a:rPr lang="uk-UA" dirty="0" err="1" smtClean="0">
                <a:latin typeface="Open Sans"/>
              </a:rPr>
              <a:t>.Зневірившись</a:t>
            </a:r>
            <a:r>
              <a:rPr lang="uk-UA" dirty="0" smtClean="0">
                <a:latin typeface="Open Sans"/>
              </a:rPr>
              <a:t> у церкві ,в релігії багато випускників та студентів семінарій відмовляються від духовної кар’єри , часто поривають зв’язки з родиною і стають до лав революційних –безбожників.</a:t>
            </a:r>
            <a:br>
              <a:rPr lang="uk-UA" dirty="0" smtClean="0">
                <a:latin typeface="Open Sans"/>
              </a:rPr>
            </a:br>
            <a:r>
              <a:rPr lang="uk-UA" dirty="0" smtClean="0">
                <a:latin typeface="Open Sans"/>
              </a:rPr>
              <a:t>Моральний і духовний занепад російського православ’я ,з одного боку ,відкривав перспективу для відродження української духовності та культури ,а з іншого </a:t>
            </a:r>
            <a:r>
              <a:rPr lang="uk-UA" dirty="0" err="1" smtClean="0">
                <a:latin typeface="Open Sans"/>
              </a:rPr>
              <a:t>–крив</a:t>
            </a:r>
            <a:r>
              <a:rPr lang="uk-UA" dirty="0" smtClean="0">
                <a:latin typeface="Open Sans"/>
              </a:rPr>
              <a:t> у собі загрозу ,що недовчені семінаристи ,прийшовши під революційними гаслами до влади ,виявляються ще </a:t>
            </a:r>
            <a:r>
              <a:rPr lang="uk-UA" dirty="0" err="1" smtClean="0">
                <a:latin typeface="Open Sans"/>
              </a:rPr>
              <a:t>небезпечнішими</a:t>
            </a:r>
            <a:r>
              <a:rPr lang="uk-UA" dirty="0" smtClean="0">
                <a:latin typeface="Open Sans"/>
              </a:rPr>
              <a:t> ворогами українства ,ніж їхні ортодоксальні  попередники.</a:t>
            </a:r>
            <a:br>
              <a:rPr lang="uk-UA" dirty="0" smtClean="0">
                <a:latin typeface="Open Sans"/>
              </a:rPr>
            </a:br>
            <a:r>
              <a:rPr lang="uk-UA" dirty="0" smtClean="0">
                <a:latin typeface="Open Sans"/>
              </a:rPr>
              <a:t>Тому дуже важливим було ,щоби розвиток української духовності та культури дістав матеріальну підтримку з боку українських </a:t>
            </a:r>
            <a:r>
              <a:rPr lang="uk-UA" dirty="0" err="1" smtClean="0">
                <a:latin typeface="Open Sans"/>
              </a:rPr>
              <a:t>підприємціів-меценатів</a:t>
            </a:r>
            <a:r>
              <a:rPr lang="uk-UA" dirty="0" smtClean="0">
                <a:latin typeface="Open Sans"/>
              </a:rPr>
              <a:t>.</a:t>
            </a:r>
            <a:endParaRPr lang="ru-RU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186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48965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Open Sans"/>
              </a:rPr>
              <a:t>Серед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українських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благодійників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почесне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місце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посідає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Григорій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Ґалаґан</a:t>
            </a:r>
            <a:r>
              <a:rPr lang="ru-RU" sz="2000" dirty="0">
                <a:latin typeface="Open Sans"/>
              </a:rPr>
              <a:t>. </a:t>
            </a:r>
            <a:r>
              <a:rPr lang="ru-RU" sz="2000" dirty="0" err="1">
                <a:latin typeface="Open Sans"/>
              </a:rPr>
              <a:t>Він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заснував</a:t>
            </a:r>
            <a:r>
              <a:rPr lang="ru-RU" sz="2000" dirty="0">
                <a:latin typeface="Open Sans"/>
              </a:rPr>
              <a:t> у с. </a:t>
            </a:r>
            <a:r>
              <a:rPr lang="ru-RU" sz="2000" dirty="0" err="1">
                <a:latin typeface="Open Sans"/>
              </a:rPr>
              <a:t>Сокиринці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Допомогово-ощадне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товариство</a:t>
            </a:r>
            <a:r>
              <a:rPr lang="ru-RU" sz="2000" dirty="0">
                <a:latin typeface="Open Sans"/>
              </a:rPr>
              <a:t>, </a:t>
            </a:r>
            <a:r>
              <a:rPr lang="ru-RU" sz="2000" dirty="0" err="1">
                <a:latin typeface="Open Sans"/>
              </a:rPr>
              <a:t>ремісниче</a:t>
            </a:r>
            <a:r>
              <a:rPr lang="ru-RU" sz="2000" dirty="0">
                <a:latin typeface="Open Sans"/>
              </a:rPr>
              <a:t> училище, </a:t>
            </a:r>
            <a:r>
              <a:rPr lang="ru-RU" sz="2000" dirty="0" err="1">
                <a:latin typeface="Open Sans"/>
              </a:rPr>
              <a:t>інтернат</a:t>
            </a:r>
            <a:r>
              <a:rPr lang="ru-RU" sz="2000" dirty="0">
                <a:latin typeface="Open Sans"/>
              </a:rPr>
              <a:t>. </a:t>
            </a:r>
            <a:r>
              <a:rPr lang="ru-RU" sz="2000" dirty="0" err="1">
                <a:latin typeface="Open Sans"/>
              </a:rPr>
              <a:t>Його</a:t>
            </a:r>
            <a:r>
              <a:rPr lang="ru-RU" sz="2000" dirty="0">
                <a:latin typeface="Open Sans"/>
              </a:rPr>
              <a:t> коштом </a:t>
            </a:r>
            <a:r>
              <a:rPr lang="ru-RU" sz="2000" dirty="0" err="1">
                <a:latin typeface="Open Sans"/>
              </a:rPr>
              <a:t>було</a:t>
            </a:r>
            <a:r>
              <a:rPr lang="ru-RU" sz="2000" dirty="0">
                <a:latin typeface="Open Sans"/>
              </a:rPr>
              <a:t> видано </a:t>
            </a:r>
            <a:r>
              <a:rPr lang="ru-RU" sz="2000" dirty="0" err="1">
                <a:latin typeface="Open Sans"/>
              </a:rPr>
              <a:t>чимало</a:t>
            </a:r>
            <a:r>
              <a:rPr lang="ru-RU" sz="2000" dirty="0">
                <a:latin typeface="Open Sans"/>
              </a:rPr>
              <a:t> книг (</a:t>
            </a:r>
            <a:r>
              <a:rPr lang="ru-RU" sz="2000" dirty="0" err="1">
                <a:latin typeface="Open Sans"/>
              </a:rPr>
              <a:t>зокрема</a:t>
            </a:r>
            <a:r>
              <a:rPr lang="ru-RU" sz="2000" dirty="0">
                <a:latin typeface="Open Sans"/>
              </a:rPr>
              <a:t>, </a:t>
            </a:r>
            <a:r>
              <a:rPr lang="ru-RU" sz="2000" dirty="0" err="1">
                <a:latin typeface="Open Sans"/>
              </a:rPr>
              <a:t>журнали</a:t>
            </a:r>
            <a:r>
              <a:rPr lang="ru-RU" sz="2000" dirty="0">
                <a:latin typeface="Open Sans"/>
              </a:rPr>
              <a:t> «Киевская старина» та «Основа»), </a:t>
            </a:r>
            <a:r>
              <a:rPr lang="ru-RU" sz="2000" dirty="0" err="1">
                <a:latin typeface="Open Sans"/>
              </a:rPr>
              <a:t>зібрано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цінну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бібліотеку</a:t>
            </a:r>
            <a:r>
              <a:rPr lang="ru-RU" sz="2000" dirty="0">
                <a:latin typeface="Open Sans"/>
              </a:rPr>
              <a:t>, </a:t>
            </a:r>
            <a:r>
              <a:rPr lang="ru-RU" sz="2000" dirty="0" err="1">
                <a:latin typeface="Open Sans"/>
              </a:rPr>
              <a:t>колекцію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живописних</a:t>
            </a:r>
            <a:r>
              <a:rPr lang="ru-RU" sz="2000" dirty="0">
                <a:latin typeface="Open Sans"/>
              </a:rPr>
              <a:t> полотен. </a:t>
            </a:r>
            <a:r>
              <a:rPr lang="ru-RU" sz="2000" dirty="0" err="1">
                <a:latin typeface="Open Sans"/>
              </a:rPr>
              <a:t>Втративши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сина</a:t>
            </a:r>
            <a:r>
              <a:rPr lang="ru-RU" sz="2000" dirty="0">
                <a:latin typeface="Open Sans"/>
              </a:rPr>
              <a:t> Павла, Г. </a:t>
            </a:r>
            <a:r>
              <a:rPr lang="ru-RU" sz="2000" dirty="0" err="1">
                <a:latin typeface="Open Sans"/>
              </a:rPr>
              <a:t>Ґалаґан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створює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своїм</a:t>
            </a:r>
            <a:r>
              <a:rPr lang="ru-RU" sz="2000" dirty="0">
                <a:latin typeface="Open Sans"/>
              </a:rPr>
              <a:t> коштом </a:t>
            </a:r>
            <a:r>
              <a:rPr lang="ru-RU" sz="2000" dirty="0" err="1">
                <a:latin typeface="Open Sans"/>
              </a:rPr>
              <a:t>знамениту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колегію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Ґалаґана</a:t>
            </a:r>
            <a:r>
              <a:rPr lang="ru-RU" sz="2000" dirty="0">
                <a:latin typeface="Open Sans"/>
              </a:rPr>
              <a:t>, яка мала свою </a:t>
            </a:r>
            <a:r>
              <a:rPr lang="ru-RU" sz="2000" dirty="0" err="1">
                <a:latin typeface="Open Sans"/>
              </a:rPr>
              <a:t>церкву</a:t>
            </a:r>
            <a:r>
              <a:rPr lang="ru-RU" sz="2000" dirty="0">
                <a:latin typeface="Open Sans"/>
              </a:rPr>
              <a:t>; музей, </a:t>
            </a:r>
            <a:r>
              <a:rPr lang="ru-RU" sz="2000" dirty="0" err="1">
                <a:latin typeface="Open Sans"/>
              </a:rPr>
              <a:t>лабораторії</a:t>
            </a:r>
            <a:r>
              <a:rPr lang="ru-RU" sz="2000" dirty="0">
                <a:latin typeface="Open Sans"/>
              </a:rPr>
              <a:t>, </a:t>
            </a:r>
            <a:r>
              <a:rPr lang="ru-RU" sz="2000" dirty="0" err="1">
                <a:latin typeface="Open Sans"/>
              </a:rPr>
              <a:t>спортзали</a:t>
            </a:r>
            <a:r>
              <a:rPr lang="ru-RU" sz="2000" dirty="0">
                <a:latin typeface="Open Sans"/>
              </a:rPr>
              <a:t>, </a:t>
            </a:r>
            <a:r>
              <a:rPr lang="ru-RU" sz="2000" dirty="0" err="1">
                <a:latin typeface="Open Sans"/>
              </a:rPr>
              <a:t>бібліотеку</a:t>
            </a:r>
            <a:r>
              <a:rPr lang="ru-RU" sz="2000" dirty="0">
                <a:latin typeface="Open Sans"/>
              </a:rPr>
              <a:t> з 11 тис. </a:t>
            </a:r>
            <a:r>
              <a:rPr lang="ru-RU" sz="2000" dirty="0" err="1">
                <a:latin typeface="Open Sans"/>
              </a:rPr>
              <a:t>томів</a:t>
            </a:r>
            <a:r>
              <a:rPr lang="ru-RU" sz="2000" dirty="0">
                <a:latin typeface="Open Sans"/>
              </a:rPr>
              <a:t>, </a:t>
            </a:r>
            <a:r>
              <a:rPr lang="ru-RU" sz="2000" dirty="0" err="1">
                <a:latin typeface="Open Sans"/>
              </a:rPr>
              <a:t>їдальню</a:t>
            </a:r>
            <a:r>
              <a:rPr lang="ru-RU" sz="2000" dirty="0">
                <a:latin typeface="Open Sans"/>
              </a:rPr>
              <a:t> та </a:t>
            </a:r>
            <a:r>
              <a:rPr lang="ru-RU" sz="2000" dirty="0" err="1">
                <a:latin typeface="Open Sans"/>
              </a:rPr>
              <a:t>гуртожиток</a:t>
            </a:r>
            <a:r>
              <a:rPr lang="ru-RU" sz="2000" dirty="0">
                <a:latin typeface="Open Sans"/>
              </a:rPr>
              <a:t> (бурсу) для </a:t>
            </a:r>
            <a:r>
              <a:rPr lang="ru-RU" sz="2000" dirty="0" err="1">
                <a:latin typeface="Open Sans"/>
              </a:rPr>
              <a:t>учнів</a:t>
            </a:r>
            <a:r>
              <a:rPr lang="ru-RU" sz="2000" dirty="0">
                <a:latin typeface="Open Sans"/>
              </a:rPr>
              <a:t> і стала </a:t>
            </a:r>
            <a:r>
              <a:rPr lang="ru-RU" sz="2000" dirty="0" err="1">
                <a:latin typeface="Open Sans"/>
              </a:rPr>
              <a:t>зразковим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навчальним</a:t>
            </a:r>
            <a:r>
              <a:rPr lang="ru-RU" sz="2000" dirty="0">
                <a:latin typeface="Open Sans"/>
              </a:rPr>
              <a:t> закладом </a:t>
            </a:r>
            <a:r>
              <a:rPr lang="ru-RU" sz="2000" dirty="0" err="1">
                <a:latin typeface="Open Sans"/>
              </a:rPr>
              <a:t>всієї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Російської</a:t>
            </a:r>
            <a:r>
              <a:rPr lang="ru-RU" sz="2000" dirty="0">
                <a:latin typeface="Open Sans"/>
              </a:rPr>
              <a:t> </a:t>
            </a:r>
            <a:r>
              <a:rPr lang="ru-RU" sz="2000" dirty="0" err="1">
                <a:latin typeface="Open Sans"/>
              </a:rPr>
              <a:t>імперії</a:t>
            </a:r>
            <a:r>
              <a:rPr lang="ru-RU" sz="2000" dirty="0">
                <a:latin typeface="Open Sans"/>
              </a:rPr>
              <a:t>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289" y="650186"/>
            <a:ext cx="2857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993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8184"/>
            <a:ext cx="8712968" cy="465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978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18"/>
            <a:ext cx="7056784" cy="47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9132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61926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Open Sans"/>
              </a:rPr>
              <a:t>Також</a:t>
            </a:r>
            <a:r>
              <a:rPr lang="ru-RU" dirty="0" smtClean="0">
                <a:latin typeface="Open Sans"/>
              </a:rPr>
              <a:t> одни </a:t>
            </a:r>
            <a:r>
              <a:rPr lang="ru-RU" dirty="0" err="1" smtClean="0">
                <a:latin typeface="Open Sans"/>
              </a:rPr>
              <a:t>із</a:t>
            </a:r>
            <a:r>
              <a:rPr lang="ru-RU" dirty="0" smtClean="0">
                <a:latin typeface="Open Sans"/>
              </a:rPr>
              <a:t> </a:t>
            </a:r>
            <a:r>
              <a:rPr lang="ru-RU" dirty="0" err="1" smtClean="0">
                <a:latin typeface="Open Sans"/>
              </a:rPr>
              <a:t>підприємців-меценатів</a:t>
            </a:r>
            <a:r>
              <a:rPr lang="ru-RU" dirty="0" smtClean="0">
                <a:latin typeface="Open Sans"/>
              </a:rPr>
              <a:t> </a:t>
            </a:r>
            <a:r>
              <a:rPr lang="ru-RU" dirty="0" err="1" smtClean="0">
                <a:latin typeface="Open Sans"/>
              </a:rPr>
              <a:t>був</a:t>
            </a:r>
            <a:r>
              <a:rPr lang="ru-RU" dirty="0" smtClean="0">
                <a:latin typeface="Open Sans"/>
              </a:rPr>
              <a:t> </a:t>
            </a:r>
            <a:r>
              <a:rPr lang="ru-RU" dirty="0" err="1" smtClean="0">
                <a:latin typeface="Open Sans"/>
              </a:rPr>
              <a:t>український</a:t>
            </a:r>
            <a:r>
              <a:rPr lang="ru-RU" dirty="0" smtClean="0">
                <a:latin typeface="Open Sans"/>
              </a:rPr>
              <a:t> </a:t>
            </a:r>
            <a:r>
              <a:rPr lang="ru-RU" dirty="0" err="1" smtClean="0">
                <a:latin typeface="Open Sans"/>
              </a:rPr>
              <a:t>цукрозаводчик</a:t>
            </a:r>
            <a:r>
              <a:rPr lang="ru-RU" dirty="0" smtClean="0">
                <a:latin typeface="Open Sans"/>
              </a:rPr>
              <a:t>  </a:t>
            </a:r>
            <a:r>
              <a:rPr lang="ru-RU" dirty="0" err="1" smtClean="0">
                <a:latin typeface="Open Sans"/>
              </a:rPr>
              <a:t>В.Симиренко</a:t>
            </a:r>
            <a:r>
              <a:rPr lang="ru-RU" dirty="0">
                <a:latin typeface="Open Sans"/>
              </a:rPr>
              <a:t>.</a:t>
            </a:r>
            <a:r>
              <a:rPr lang="ru-RU" dirty="0" smtClean="0"/>
              <a:t> </a:t>
            </a:r>
            <a:r>
              <a:rPr lang="ru-RU" dirty="0" err="1">
                <a:latin typeface="Arial"/>
              </a:rPr>
              <a:t>Впродовж</a:t>
            </a:r>
            <a:r>
              <a:rPr lang="ru-RU" dirty="0">
                <a:latin typeface="Arial"/>
              </a:rPr>
              <a:t> 40 </a:t>
            </a:r>
            <a:r>
              <a:rPr lang="ru-RU" dirty="0" err="1">
                <a:latin typeface="Arial"/>
              </a:rPr>
              <a:t>років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він</a:t>
            </a:r>
            <a:r>
              <a:rPr lang="ru-RU" dirty="0">
                <a:latin typeface="Arial"/>
              </a:rPr>
              <a:t> регулярно передавав одну </a:t>
            </a:r>
            <a:r>
              <a:rPr lang="ru-RU" dirty="0" err="1">
                <a:latin typeface="Arial"/>
              </a:rPr>
              <a:t>десяту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своїх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прибутків</a:t>
            </a:r>
            <a:r>
              <a:rPr lang="ru-RU" dirty="0">
                <a:latin typeface="Arial"/>
              </a:rPr>
              <a:t> на </a:t>
            </a:r>
            <a:r>
              <a:rPr lang="ru-RU" dirty="0" err="1">
                <a:latin typeface="Arial"/>
              </a:rPr>
              <a:t>українські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культурні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цілі</a:t>
            </a:r>
            <a:r>
              <a:rPr lang="ru-RU" dirty="0">
                <a:latin typeface="Arial"/>
              </a:rPr>
              <a:t>: </a:t>
            </a:r>
            <a:r>
              <a:rPr lang="ru-RU" dirty="0" err="1">
                <a:latin typeface="Arial"/>
              </a:rPr>
              <a:t>покривав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дефіцити</a:t>
            </a:r>
            <a:r>
              <a:rPr lang="ru-RU" dirty="0">
                <a:latin typeface="Arial"/>
              </a:rPr>
              <a:t> журналу «Киевская Старина», </a:t>
            </a:r>
            <a:r>
              <a:rPr lang="ru-RU" dirty="0" err="1">
                <a:latin typeface="Arial"/>
              </a:rPr>
              <a:t>згодом</a:t>
            </a:r>
            <a:r>
              <a:rPr lang="ru-RU" dirty="0">
                <a:latin typeface="Arial"/>
              </a:rPr>
              <a:t> «</a:t>
            </a:r>
            <a:r>
              <a:rPr lang="ru-RU" dirty="0" err="1">
                <a:latin typeface="Arial"/>
              </a:rPr>
              <a:t>Літературно-громадський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вісник</a:t>
            </a:r>
            <a:r>
              <a:rPr lang="ru-RU" dirty="0">
                <a:latin typeface="Arial"/>
              </a:rPr>
              <a:t>», «</a:t>
            </a:r>
            <a:r>
              <a:rPr lang="ru-RU" dirty="0" err="1">
                <a:latin typeface="Arial"/>
              </a:rPr>
              <a:t>Україна</a:t>
            </a:r>
            <a:r>
              <a:rPr lang="ru-RU" dirty="0">
                <a:latin typeface="Arial"/>
              </a:rPr>
              <a:t>», </a:t>
            </a:r>
            <a:r>
              <a:rPr lang="ru-RU" dirty="0" err="1">
                <a:latin typeface="Arial"/>
              </a:rPr>
              <a:t>україномовної</a:t>
            </a:r>
            <a:r>
              <a:rPr lang="ru-RU" dirty="0">
                <a:latin typeface="Arial"/>
              </a:rPr>
              <a:t> </a:t>
            </a:r>
            <a:r>
              <a:rPr lang="ru-RU" dirty="0" err="1" smtClean="0">
                <a:latin typeface="Arial"/>
              </a:rPr>
              <a:t>газети</a:t>
            </a:r>
            <a:r>
              <a:rPr lang="ru-RU" dirty="0" smtClean="0">
                <a:latin typeface="Arial"/>
              </a:rPr>
              <a:t> </a:t>
            </a:r>
            <a:r>
              <a:rPr lang="ru-RU" dirty="0">
                <a:latin typeface="Arial"/>
              </a:rPr>
              <a:t>«Рада»</a:t>
            </a:r>
            <a:r>
              <a:rPr lang="ru-RU" dirty="0" smtClean="0">
                <a:latin typeface="Arial"/>
              </a:rPr>
              <a:t>,</a:t>
            </a:r>
            <a:r>
              <a:rPr lang="ru-RU" dirty="0">
                <a:latin typeface="Arial"/>
              </a:rPr>
              <a:t> «</a:t>
            </a:r>
            <a:r>
              <a:rPr lang="ru-RU" dirty="0" err="1">
                <a:latin typeface="Arial"/>
              </a:rPr>
              <a:t>Громадська</a:t>
            </a:r>
            <a:r>
              <a:rPr lang="ru-RU" dirty="0">
                <a:latin typeface="Arial"/>
              </a:rPr>
              <a:t> Думка», «</a:t>
            </a:r>
            <a:r>
              <a:rPr lang="en-US" dirty="0" err="1">
                <a:latin typeface="Arial"/>
              </a:rPr>
              <a:t>Ukrainische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Rundschau</a:t>
            </a:r>
            <a:r>
              <a:rPr lang="en-US" dirty="0">
                <a:latin typeface="Arial"/>
              </a:rPr>
              <a:t>», </a:t>
            </a:r>
            <a:r>
              <a:rPr lang="ru-RU" dirty="0" err="1">
                <a:latin typeface="Arial"/>
              </a:rPr>
              <a:t>видавництва</a:t>
            </a:r>
            <a:r>
              <a:rPr lang="ru-RU" dirty="0">
                <a:latin typeface="Arial"/>
              </a:rPr>
              <a:t> «</a:t>
            </a:r>
            <a:r>
              <a:rPr lang="ru-RU" dirty="0" err="1">
                <a:latin typeface="Arial"/>
              </a:rPr>
              <a:t>Вік</a:t>
            </a:r>
            <a:r>
              <a:rPr lang="ru-RU" dirty="0">
                <a:latin typeface="Arial"/>
              </a:rPr>
              <a:t>» та </a:t>
            </a:r>
            <a:r>
              <a:rPr lang="ru-RU" dirty="0" err="1">
                <a:latin typeface="Arial"/>
              </a:rPr>
              <a:t>ін</a:t>
            </a:r>
            <a:r>
              <a:rPr lang="ru-RU" dirty="0">
                <a:latin typeface="Arial"/>
              </a:rPr>
              <a:t>.; </a:t>
            </a:r>
            <a:r>
              <a:rPr lang="ru-RU" dirty="0" err="1">
                <a:latin typeface="Arial"/>
              </a:rPr>
              <a:t>підтримував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фінансово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українських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діячів</a:t>
            </a:r>
            <a:r>
              <a:rPr lang="ru-RU" dirty="0">
                <a:latin typeface="Arial"/>
              </a:rPr>
              <a:t> і </a:t>
            </a:r>
            <a:r>
              <a:rPr lang="ru-RU" dirty="0" err="1">
                <a:latin typeface="Arial"/>
              </a:rPr>
              <a:t>письменників</a:t>
            </a:r>
            <a:r>
              <a:rPr lang="ru-RU" dirty="0">
                <a:latin typeface="Arial"/>
              </a:rPr>
              <a:t> (</a:t>
            </a:r>
            <a:r>
              <a:rPr lang="ru-RU" dirty="0" err="1">
                <a:latin typeface="Arial"/>
              </a:rPr>
              <a:t>М.Драгоманова</a:t>
            </a:r>
            <a:r>
              <a:rPr lang="ru-RU" dirty="0">
                <a:latin typeface="Arial"/>
              </a:rPr>
              <a:t>, </a:t>
            </a:r>
            <a:r>
              <a:rPr lang="ru-RU" dirty="0" err="1" smtClean="0">
                <a:latin typeface="Arial"/>
              </a:rPr>
              <a:t>М.Коцюбинського</a:t>
            </a:r>
            <a:r>
              <a:rPr lang="ru-RU" dirty="0" smtClean="0">
                <a:latin typeface="Arial"/>
              </a:rPr>
              <a:t>,</a:t>
            </a:r>
            <a:r>
              <a:rPr lang="ru-RU" dirty="0">
                <a:latin typeface="Arial"/>
              </a:rPr>
              <a:t> </a:t>
            </a:r>
            <a:r>
              <a:rPr lang="ru-RU" dirty="0" err="1">
                <a:latin typeface="Arial"/>
              </a:rPr>
              <a:t>Б.Грінченко</a:t>
            </a:r>
            <a:r>
              <a:rPr lang="ru-RU" dirty="0">
                <a:latin typeface="Arial"/>
              </a:rPr>
              <a:t> </a:t>
            </a:r>
            <a:r>
              <a:rPr lang="ru-RU" dirty="0" err="1">
                <a:latin typeface="Arial"/>
              </a:rPr>
              <a:t>тощо</a:t>
            </a:r>
            <a:r>
              <a:rPr lang="ru-RU" dirty="0">
                <a:latin typeface="Arial"/>
              </a:rPr>
              <a:t>), взяв до себе на роботу (</a:t>
            </a:r>
            <a:r>
              <a:rPr lang="ru-RU" dirty="0" err="1">
                <a:latin typeface="Arial"/>
              </a:rPr>
              <a:t>після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заслання</a:t>
            </a:r>
            <a:r>
              <a:rPr lang="ru-RU" dirty="0">
                <a:latin typeface="Arial"/>
              </a:rPr>
              <a:t>) Павла </a:t>
            </a:r>
            <a:r>
              <a:rPr lang="ru-RU" dirty="0" err="1">
                <a:latin typeface="Arial"/>
              </a:rPr>
              <a:t>Чубинського</a:t>
            </a:r>
            <a:r>
              <a:rPr lang="ru-RU" dirty="0">
                <a:latin typeface="Arial"/>
              </a:rPr>
              <a:t>; 1912 </a:t>
            </a:r>
            <a:r>
              <a:rPr lang="ru-RU" dirty="0" err="1">
                <a:latin typeface="Arial"/>
              </a:rPr>
              <a:t>пожертвував</a:t>
            </a:r>
            <a:r>
              <a:rPr lang="ru-RU" dirty="0">
                <a:latin typeface="Arial"/>
              </a:rPr>
              <a:t> (за </a:t>
            </a:r>
            <a:r>
              <a:rPr lang="ru-RU" dirty="0" err="1" smtClean="0">
                <a:latin typeface="Arial"/>
              </a:rPr>
              <a:t>посередництвом</a:t>
            </a:r>
            <a:r>
              <a:rPr lang="ru-RU" dirty="0" smtClean="0">
                <a:latin typeface="Arial"/>
              </a:rPr>
              <a:t> </a:t>
            </a:r>
            <a:r>
              <a:rPr lang="ru-RU" dirty="0" err="1" smtClean="0">
                <a:latin typeface="Arial"/>
              </a:rPr>
              <a:t>М.Грушевського</a:t>
            </a:r>
            <a:r>
              <a:rPr lang="ru-RU" dirty="0">
                <a:latin typeface="Arial"/>
              </a:rPr>
              <a:t>) 100 000 </a:t>
            </a:r>
            <a:r>
              <a:rPr lang="ru-RU" dirty="0" err="1">
                <a:latin typeface="Arial"/>
              </a:rPr>
              <a:t>рублів</a:t>
            </a:r>
            <a:r>
              <a:rPr lang="ru-RU" dirty="0">
                <a:latin typeface="Arial"/>
              </a:rPr>
              <a:t> для НТШ (на </a:t>
            </a:r>
            <a:r>
              <a:rPr lang="ru-RU" dirty="0" err="1">
                <a:latin typeface="Arial"/>
              </a:rPr>
              <a:t>купівлю</a:t>
            </a:r>
            <a:r>
              <a:rPr lang="ru-RU" dirty="0">
                <a:latin typeface="Arial"/>
              </a:rPr>
              <a:t> нового </a:t>
            </a:r>
            <a:r>
              <a:rPr lang="ru-RU" dirty="0" err="1">
                <a:latin typeface="Arial"/>
              </a:rPr>
              <a:t>будинку</a:t>
            </a:r>
            <a:r>
              <a:rPr lang="ru-RU" dirty="0">
                <a:latin typeface="Arial"/>
              </a:rPr>
              <a:t>, </a:t>
            </a:r>
            <a:r>
              <a:rPr lang="ru-RU" dirty="0" err="1">
                <a:latin typeface="Arial"/>
              </a:rPr>
              <a:t>бібліотеку</a:t>
            </a:r>
            <a:r>
              <a:rPr lang="ru-RU" dirty="0">
                <a:latin typeface="Arial"/>
              </a:rPr>
              <a:t>, </a:t>
            </a:r>
            <a:r>
              <a:rPr lang="ru-RU" dirty="0" err="1">
                <a:latin typeface="Arial"/>
              </a:rPr>
              <a:t>друкарню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тощо</a:t>
            </a:r>
            <a:r>
              <a:rPr lang="ru-RU" dirty="0">
                <a:latin typeface="Arial"/>
              </a:rPr>
              <a:t>). У </a:t>
            </a:r>
            <a:r>
              <a:rPr lang="ru-RU" dirty="0" err="1">
                <a:latin typeface="Arial"/>
              </a:rPr>
              <a:t>Сидорівці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заснував</a:t>
            </a:r>
            <a:r>
              <a:rPr lang="ru-RU" dirty="0">
                <a:latin typeface="Arial"/>
              </a:rPr>
              <a:t> один з </a:t>
            </a:r>
            <a:r>
              <a:rPr lang="ru-RU" dirty="0" err="1">
                <a:latin typeface="Arial"/>
              </a:rPr>
              <a:t>найкращих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народних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театрів</a:t>
            </a:r>
            <a:r>
              <a:rPr lang="ru-RU" dirty="0">
                <a:latin typeface="Arial"/>
              </a:rPr>
              <a:t>, </a:t>
            </a:r>
            <a:r>
              <a:rPr lang="ru-RU" dirty="0" err="1">
                <a:latin typeface="Arial"/>
              </a:rPr>
              <a:t>побудував</a:t>
            </a:r>
            <a:r>
              <a:rPr lang="ru-RU" dirty="0">
                <a:latin typeface="Arial"/>
              </a:rPr>
              <a:t> школу, </a:t>
            </a:r>
            <a:r>
              <a:rPr lang="ru-RU" dirty="0" err="1">
                <a:latin typeface="Arial"/>
              </a:rPr>
              <a:t>лікарню</a:t>
            </a:r>
            <a:r>
              <a:rPr lang="ru-RU" dirty="0">
                <a:latin typeface="Arial"/>
              </a:rPr>
              <a:t>. Весь </a:t>
            </a:r>
            <a:r>
              <a:rPr lang="ru-RU" dirty="0" err="1">
                <a:latin typeface="Arial"/>
              </a:rPr>
              <a:t>свій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маєток</a:t>
            </a:r>
            <a:r>
              <a:rPr lang="ru-RU" dirty="0">
                <a:latin typeface="Arial"/>
              </a:rPr>
              <a:t> (</a:t>
            </a:r>
            <a:r>
              <a:rPr lang="ru-RU" dirty="0" err="1">
                <a:latin typeface="Arial"/>
              </a:rPr>
              <a:t>ціною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бл</a:t>
            </a:r>
            <a:r>
              <a:rPr lang="ru-RU" dirty="0">
                <a:latin typeface="Arial"/>
              </a:rPr>
              <a:t>. 10 млн </a:t>
            </a:r>
            <a:r>
              <a:rPr lang="ru-RU" dirty="0" err="1">
                <a:latin typeface="Arial"/>
              </a:rPr>
              <a:t>рублів</a:t>
            </a:r>
            <a:r>
              <a:rPr lang="ru-RU" dirty="0">
                <a:latin typeface="Arial"/>
              </a:rPr>
              <a:t>) записав на </a:t>
            </a:r>
            <a:r>
              <a:rPr lang="ru-RU" dirty="0" err="1">
                <a:latin typeface="Arial"/>
              </a:rPr>
              <a:t>українські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культурні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цілі</a:t>
            </a:r>
            <a:r>
              <a:rPr lang="ru-RU" dirty="0">
                <a:latin typeface="Arial"/>
              </a:rPr>
              <a:t>; </a:t>
            </a:r>
            <a:r>
              <a:rPr lang="ru-RU" dirty="0" err="1">
                <a:latin typeface="Arial"/>
              </a:rPr>
              <a:t>цією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фундацією</a:t>
            </a:r>
            <a:r>
              <a:rPr lang="ru-RU" dirty="0">
                <a:latin typeface="Arial"/>
              </a:rPr>
              <a:t> мало </a:t>
            </a:r>
            <a:r>
              <a:rPr lang="ru-RU" dirty="0" err="1">
                <a:latin typeface="Arial"/>
              </a:rPr>
              <a:t>опікуватися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Товариство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допомоги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української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літературі</a:t>
            </a:r>
            <a:r>
              <a:rPr lang="ru-RU" dirty="0">
                <a:latin typeface="Arial"/>
              </a:rPr>
              <a:t>, </a:t>
            </a:r>
            <a:r>
              <a:rPr lang="ru-RU" dirty="0" err="1">
                <a:latin typeface="Arial"/>
              </a:rPr>
              <a:t>мистецтву</a:t>
            </a:r>
            <a:r>
              <a:rPr lang="ru-RU" dirty="0">
                <a:latin typeface="Arial"/>
              </a:rPr>
              <a:t> і </a:t>
            </a:r>
            <a:r>
              <a:rPr lang="ru-RU" dirty="0" err="1">
                <a:latin typeface="Arial"/>
              </a:rPr>
              <a:t>науці</a:t>
            </a:r>
            <a:r>
              <a:rPr lang="ru-RU" dirty="0">
                <a:latin typeface="Arial"/>
              </a:rPr>
              <a:t>; </a:t>
            </a:r>
            <a:r>
              <a:rPr lang="ru-RU" dirty="0" err="1">
                <a:latin typeface="Arial"/>
              </a:rPr>
              <a:t>воєнні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події</a:t>
            </a:r>
            <a:r>
              <a:rPr lang="ru-RU" dirty="0">
                <a:latin typeface="Arial"/>
              </a:rPr>
              <a:t> й </a:t>
            </a:r>
            <a:r>
              <a:rPr lang="ru-RU" dirty="0" err="1">
                <a:latin typeface="Arial"/>
              </a:rPr>
              <a:t>революція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перешкодили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реалізувати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цю</a:t>
            </a:r>
            <a:r>
              <a:rPr lang="ru-RU" dirty="0">
                <a:latin typeface="Arial"/>
              </a:rPr>
              <a:t> </a:t>
            </a:r>
            <a:r>
              <a:rPr lang="ru-RU" dirty="0" err="1">
                <a:latin typeface="Arial"/>
              </a:rPr>
              <a:t>фундацію</a:t>
            </a:r>
            <a:r>
              <a:rPr lang="ru-RU" dirty="0">
                <a:latin typeface="Arial"/>
              </a:rPr>
              <a:t>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80" y="597140"/>
            <a:ext cx="190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29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287968"/>
            <a:ext cx="52396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Lucida Grande"/>
              </a:rPr>
              <a:t>За </a:t>
            </a:r>
            <a:r>
              <a:rPr lang="ru-RU" dirty="0" err="1">
                <a:latin typeface="Lucida Grande"/>
              </a:rPr>
              <a:t>його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допомогою</a:t>
            </a:r>
            <a:r>
              <a:rPr lang="ru-RU" dirty="0">
                <a:latin typeface="Lucida Grande"/>
              </a:rPr>
              <a:t> і </a:t>
            </a:r>
            <a:r>
              <a:rPr lang="ru-RU" dirty="0" err="1">
                <a:latin typeface="Lucida Grande"/>
              </a:rPr>
              <a:t>його</a:t>
            </a:r>
            <a:r>
              <a:rPr lang="ru-RU" dirty="0">
                <a:latin typeface="Lucida Grande"/>
              </a:rPr>
              <a:t> коштом </a:t>
            </a:r>
            <a:r>
              <a:rPr lang="ru-RU" dirty="0" err="1">
                <a:latin typeface="Lucida Grande"/>
              </a:rPr>
              <a:t>вийшла</a:t>
            </a:r>
            <a:r>
              <a:rPr lang="ru-RU" dirty="0">
                <a:latin typeface="Lucida Grande"/>
              </a:rPr>
              <a:t> низка </a:t>
            </a:r>
            <a:r>
              <a:rPr lang="ru-RU" dirty="0" err="1">
                <a:latin typeface="Lucida Grande"/>
              </a:rPr>
              <a:t>українських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книжок</a:t>
            </a:r>
            <a:r>
              <a:rPr lang="ru-RU" dirty="0">
                <a:latin typeface="Lucida Grande"/>
              </a:rPr>
              <a:t>, </a:t>
            </a:r>
            <a:r>
              <a:rPr lang="ru-RU" dirty="0" err="1">
                <a:latin typeface="Lucida Grande"/>
              </a:rPr>
              <a:t>серед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яких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кілька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видань</a:t>
            </a:r>
            <a:r>
              <a:rPr lang="ru-RU" dirty="0">
                <a:latin typeface="Lucida Grande"/>
              </a:rPr>
              <a:t> "Кобзаря" Тараса </a:t>
            </a:r>
            <a:r>
              <a:rPr lang="ru-RU" dirty="0" err="1">
                <a:latin typeface="Lucida Grande"/>
              </a:rPr>
              <a:t>Шевченка</a:t>
            </a:r>
            <a:r>
              <a:rPr lang="ru-RU" dirty="0">
                <a:latin typeface="Lucida Grande"/>
              </a:rPr>
              <a:t> Так, коштом </a:t>
            </a:r>
            <a:r>
              <a:rPr lang="ru-RU" dirty="0" err="1">
                <a:latin typeface="Lucida Grande"/>
              </a:rPr>
              <a:t>Київської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Старої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Громади</a:t>
            </a:r>
            <a:r>
              <a:rPr lang="ru-RU" dirty="0">
                <a:latin typeface="Lucida Grande"/>
              </a:rPr>
              <a:t>, </a:t>
            </a:r>
            <a:r>
              <a:rPr lang="ru-RU" dirty="0" err="1">
                <a:latin typeface="Lucida Grande"/>
              </a:rPr>
              <a:t>зокрема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М.Лисенка</a:t>
            </a:r>
            <a:r>
              <a:rPr lang="ru-RU" dirty="0">
                <a:latin typeface="Lucida Grande"/>
              </a:rPr>
              <a:t>, </a:t>
            </a:r>
            <a:r>
              <a:rPr lang="ru-RU" dirty="0" err="1">
                <a:latin typeface="Lucida Grande"/>
              </a:rPr>
              <a:t>М.Старицького</a:t>
            </a:r>
            <a:r>
              <a:rPr lang="ru-RU" dirty="0">
                <a:latin typeface="Lucida Grande"/>
              </a:rPr>
              <a:t>, </a:t>
            </a:r>
            <a:r>
              <a:rPr lang="ru-RU" dirty="0" err="1">
                <a:latin typeface="Lucida Grande"/>
              </a:rPr>
              <a:t>В.Ф.Симиренка</a:t>
            </a:r>
            <a:r>
              <a:rPr lang="ru-RU" dirty="0">
                <a:latin typeface="Lucida Grande"/>
              </a:rPr>
              <a:t> видано </a:t>
            </a:r>
            <a:r>
              <a:rPr lang="ru-RU" dirty="0" err="1">
                <a:latin typeface="Lucida Grande"/>
              </a:rPr>
              <a:t>двотомний</a:t>
            </a:r>
            <a:r>
              <a:rPr lang="ru-RU" dirty="0">
                <a:latin typeface="Lucida Grande"/>
              </a:rPr>
              <a:t> "</a:t>
            </a:r>
            <a:r>
              <a:rPr lang="ru-RU" dirty="0" err="1">
                <a:latin typeface="Lucida Grande"/>
              </a:rPr>
              <a:t>Кобзар</a:t>
            </a:r>
            <a:r>
              <a:rPr lang="ru-RU" dirty="0">
                <a:latin typeface="Lucida Grande"/>
              </a:rPr>
              <a:t>" 1876 р. у </a:t>
            </a:r>
            <a:r>
              <a:rPr lang="ru-RU" dirty="0" err="1">
                <a:latin typeface="Lucida Grande"/>
              </a:rPr>
              <a:t>Празі</a:t>
            </a:r>
            <a:r>
              <a:rPr lang="ru-RU" dirty="0">
                <a:latin typeface="Lucida Grande"/>
              </a:rPr>
              <a:t>. </a:t>
            </a:r>
            <a:r>
              <a:rPr lang="ru-RU" dirty="0" err="1">
                <a:latin typeface="Lucida Grande"/>
              </a:rPr>
              <a:t>Пізніше</a:t>
            </a:r>
            <a:r>
              <a:rPr lang="ru-RU" dirty="0">
                <a:latin typeface="Lucida Grande"/>
              </a:rPr>
              <a:t> 1800 </a:t>
            </a:r>
            <a:r>
              <a:rPr lang="ru-RU" dirty="0" err="1">
                <a:latin typeface="Lucida Grande"/>
              </a:rPr>
              <a:t>рублів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В.Ф.Симиренко</a:t>
            </a:r>
            <a:r>
              <a:rPr lang="ru-RU" dirty="0">
                <a:latin typeface="Lucida Grande"/>
              </a:rPr>
              <a:t> передав </a:t>
            </a:r>
            <a:r>
              <a:rPr lang="ru-RU" dirty="0" err="1">
                <a:latin typeface="Lucida Grande"/>
              </a:rPr>
              <a:t>Петербурзькій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Громаді</a:t>
            </a:r>
            <a:r>
              <a:rPr lang="ru-RU" dirty="0">
                <a:latin typeface="Lucida Grande"/>
              </a:rPr>
              <a:t> на </a:t>
            </a:r>
            <a:r>
              <a:rPr lang="ru-RU" dirty="0" err="1">
                <a:latin typeface="Lucida Grande"/>
              </a:rPr>
              <a:t>видання</a:t>
            </a:r>
            <a:r>
              <a:rPr lang="ru-RU" dirty="0">
                <a:latin typeface="Lucida Grande"/>
              </a:rPr>
              <a:t> "Кобзаря" 1907 р. </a:t>
            </a:r>
            <a:r>
              <a:rPr lang="ru-RU" dirty="0" err="1">
                <a:latin typeface="Lucida Grande"/>
              </a:rPr>
              <a:t>В.Симиренко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допомагав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також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окремим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письменникам</a:t>
            </a:r>
            <a:r>
              <a:rPr lang="ru-RU" dirty="0">
                <a:latin typeface="Lucida Grande"/>
              </a:rPr>
              <a:t>, </a:t>
            </a:r>
            <a:r>
              <a:rPr lang="ru-RU" dirty="0" err="1">
                <a:latin typeface="Lucida Grande"/>
              </a:rPr>
              <a:t>зокрема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М.Коцюбинському</a:t>
            </a:r>
            <a:r>
              <a:rPr lang="ru-RU" dirty="0">
                <a:latin typeface="Lucida Grande"/>
              </a:rPr>
              <a:t>, </a:t>
            </a:r>
            <a:r>
              <a:rPr lang="ru-RU" dirty="0" err="1">
                <a:latin typeface="Lucida Grande"/>
              </a:rPr>
              <a:t>Б.Грінченку</a:t>
            </a:r>
            <a:r>
              <a:rPr lang="ru-RU" dirty="0">
                <a:latin typeface="Lucida Grande"/>
              </a:rPr>
              <a:t>, </a:t>
            </a:r>
            <a:r>
              <a:rPr lang="ru-RU" dirty="0" err="1">
                <a:latin typeface="Lucida Grande"/>
              </a:rPr>
              <a:t>І.Шрагові</a:t>
            </a:r>
            <a:r>
              <a:rPr lang="ru-RU" dirty="0">
                <a:latin typeface="Lucida Grande"/>
              </a:rPr>
              <a:t>. </a:t>
            </a:r>
            <a:r>
              <a:rPr lang="ru-RU" dirty="0" err="1">
                <a:latin typeface="Lucida Grande"/>
              </a:rPr>
              <a:t>Із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листування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М.Коцюбинського</a:t>
            </a:r>
            <a:r>
              <a:rPr lang="ru-RU" dirty="0">
                <a:latin typeface="Lucida Grande"/>
              </a:rPr>
              <a:t> з дружиною </a:t>
            </a:r>
            <a:r>
              <a:rPr lang="ru-RU" dirty="0" err="1">
                <a:latin typeface="Lucida Grande"/>
              </a:rPr>
              <a:t>дізнаємося</a:t>
            </a:r>
            <a:r>
              <a:rPr lang="ru-RU" dirty="0">
                <a:latin typeface="Lucida Grande"/>
              </a:rPr>
              <a:t> про те, </a:t>
            </a:r>
            <a:r>
              <a:rPr lang="ru-RU" dirty="0" err="1">
                <a:latin typeface="Lucida Grande"/>
              </a:rPr>
              <a:t>що</a:t>
            </a:r>
            <a:r>
              <a:rPr lang="ru-RU" dirty="0">
                <a:latin typeface="Lucida Grande"/>
              </a:rPr>
              <a:t> "</a:t>
            </a:r>
            <a:r>
              <a:rPr lang="ru-RU" dirty="0" err="1">
                <a:latin typeface="Lucida Grande"/>
              </a:rPr>
              <a:t>Товариство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допомоги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українській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науці</a:t>
            </a:r>
            <a:r>
              <a:rPr lang="ru-RU" dirty="0">
                <a:latin typeface="Lucida Grande"/>
              </a:rPr>
              <a:t> і </a:t>
            </a:r>
            <a:r>
              <a:rPr lang="ru-RU" dirty="0" err="1">
                <a:latin typeface="Lucida Grande"/>
              </a:rPr>
              <a:t>штуці</a:t>
            </a:r>
            <a:r>
              <a:rPr lang="ru-RU" dirty="0">
                <a:latin typeface="Lucida Grande"/>
              </a:rPr>
              <a:t>" </a:t>
            </a:r>
            <a:r>
              <a:rPr lang="ru-RU" dirty="0" err="1">
                <a:latin typeface="Lucida Grande"/>
              </a:rPr>
              <a:t>письменнику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було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призначено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літературну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стипендію</a:t>
            </a:r>
            <a:r>
              <a:rPr lang="ru-RU" dirty="0">
                <a:latin typeface="Lucida Grande"/>
              </a:rPr>
              <a:t>, яку </a:t>
            </a:r>
            <a:r>
              <a:rPr lang="ru-RU" dirty="0" err="1">
                <a:latin typeface="Lucida Grande"/>
              </a:rPr>
              <a:t>спонсорував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В.Ф.Симиренко</a:t>
            </a:r>
            <a:r>
              <a:rPr lang="ru-RU" dirty="0">
                <a:latin typeface="Lucida Grande"/>
              </a:rPr>
              <a:t>. </a:t>
            </a:r>
            <a:r>
              <a:rPr lang="ru-RU" dirty="0" err="1">
                <a:latin typeface="Lucida Grande"/>
              </a:rPr>
              <a:t>Є.Чикаленко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зазначав</a:t>
            </a:r>
            <a:r>
              <a:rPr lang="ru-RU" dirty="0">
                <a:latin typeface="Lucida Grande"/>
              </a:rPr>
              <a:t>: "…</a:t>
            </a:r>
            <a:r>
              <a:rPr lang="ru-RU" dirty="0" err="1">
                <a:latin typeface="Lucida Grande"/>
              </a:rPr>
              <a:t>Якби</a:t>
            </a:r>
            <a:r>
              <a:rPr lang="ru-RU" dirty="0">
                <a:latin typeface="Lucida Grande"/>
              </a:rPr>
              <a:t> не </a:t>
            </a:r>
            <a:r>
              <a:rPr lang="ru-RU" dirty="0" err="1">
                <a:latin typeface="Lucida Grande"/>
              </a:rPr>
              <a:t>В.Ф.Симиренко</a:t>
            </a:r>
            <a:r>
              <a:rPr lang="ru-RU" dirty="0">
                <a:latin typeface="Lucida Grande"/>
              </a:rPr>
              <a:t>, то й </a:t>
            </a:r>
            <a:r>
              <a:rPr lang="ru-RU" dirty="0" err="1">
                <a:latin typeface="Lucida Grande"/>
              </a:rPr>
              <a:t>Коцюбинському</a:t>
            </a:r>
            <a:r>
              <a:rPr lang="ru-RU" dirty="0">
                <a:latin typeface="Lucida Grande"/>
              </a:rPr>
              <a:t> ми не могли б </a:t>
            </a:r>
            <a:r>
              <a:rPr lang="ru-RU" dirty="0" err="1">
                <a:latin typeface="Lucida Grande"/>
              </a:rPr>
              <a:t>давати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більше</a:t>
            </a:r>
            <a:r>
              <a:rPr lang="ru-RU" dirty="0">
                <a:latin typeface="Lucida Grande"/>
              </a:rPr>
              <a:t> 500 </a:t>
            </a:r>
            <a:r>
              <a:rPr lang="ru-RU" dirty="0" err="1">
                <a:latin typeface="Lucida Grande"/>
              </a:rPr>
              <a:t>рублів</a:t>
            </a:r>
            <a:r>
              <a:rPr lang="ru-RU" dirty="0">
                <a:latin typeface="Lucida Grande"/>
              </a:rPr>
              <a:t> на </a:t>
            </a:r>
            <a:r>
              <a:rPr lang="ru-RU" dirty="0" err="1">
                <a:latin typeface="Lucida Grande"/>
              </a:rPr>
              <a:t>рік</a:t>
            </a:r>
            <a:r>
              <a:rPr lang="ru-RU" dirty="0">
                <a:latin typeface="Lucida Grande"/>
              </a:rPr>
              <a:t>". До того ж, коли </a:t>
            </a:r>
            <a:r>
              <a:rPr lang="ru-RU" dirty="0" err="1">
                <a:latin typeface="Lucida Grande"/>
              </a:rPr>
              <a:t>письменник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перебував</a:t>
            </a:r>
            <a:r>
              <a:rPr lang="ru-RU" dirty="0">
                <a:latin typeface="Lucida Grande"/>
              </a:rPr>
              <a:t> у </a:t>
            </a:r>
            <a:r>
              <a:rPr lang="ru-RU" dirty="0" err="1">
                <a:latin typeface="Lucida Grande"/>
              </a:rPr>
              <a:t>лікарні</a:t>
            </a:r>
            <a:r>
              <a:rPr lang="ru-RU" dirty="0">
                <a:latin typeface="Lucida Grande"/>
              </a:rPr>
              <a:t>, Василь Федорович </a:t>
            </a:r>
            <a:r>
              <a:rPr lang="ru-RU" dirty="0" err="1">
                <a:latin typeface="Lucida Grande"/>
              </a:rPr>
              <a:t>неодноразово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навідував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його</a:t>
            </a:r>
            <a:r>
              <a:rPr lang="ru-RU" dirty="0">
                <a:latin typeface="Lucida Grande"/>
              </a:rPr>
              <a:t> і </a:t>
            </a:r>
            <a:r>
              <a:rPr lang="ru-RU" dirty="0" err="1">
                <a:latin typeface="Lucida Grande"/>
              </a:rPr>
              <a:t>допомагав</a:t>
            </a:r>
            <a:r>
              <a:rPr lang="ru-RU" dirty="0">
                <a:latin typeface="Lucida Grande"/>
              </a:rPr>
              <a:t> </a:t>
            </a:r>
            <a:r>
              <a:rPr lang="ru-RU" dirty="0" err="1">
                <a:latin typeface="Lucida Grande"/>
              </a:rPr>
              <a:t>матеріально</a:t>
            </a:r>
            <a:r>
              <a:rPr lang="ru-RU" dirty="0">
                <a:latin typeface="Lucida Grande"/>
              </a:rPr>
              <a:t>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3495"/>
            <a:ext cx="3048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38" y="2712771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87" y="4604482"/>
            <a:ext cx="1828101" cy="184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09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20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6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8957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5237" y="980728"/>
            <a:ext cx="50687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Open Sans"/>
              </a:rPr>
              <a:t>«</a:t>
            </a:r>
            <a:r>
              <a:rPr lang="ru-RU" sz="4000" dirty="0" err="1">
                <a:latin typeface="Open Sans"/>
              </a:rPr>
              <a:t>Кожен</a:t>
            </a:r>
            <a:r>
              <a:rPr lang="ru-RU" sz="4000" dirty="0">
                <a:latin typeface="Open Sans"/>
              </a:rPr>
              <a:t> </a:t>
            </a:r>
            <a:r>
              <a:rPr lang="ru-RU" sz="4000" dirty="0" err="1">
                <a:latin typeface="Open Sans"/>
              </a:rPr>
              <a:t>мусить</a:t>
            </a:r>
            <a:r>
              <a:rPr lang="ru-RU" sz="4000" dirty="0">
                <a:latin typeface="Open Sans"/>
              </a:rPr>
              <a:t> </a:t>
            </a:r>
            <a:r>
              <a:rPr lang="ru-RU" sz="4000" dirty="0" err="1">
                <a:latin typeface="Open Sans"/>
              </a:rPr>
              <a:t>робити</a:t>
            </a:r>
            <a:r>
              <a:rPr lang="ru-RU" sz="4000" dirty="0">
                <a:latin typeface="Open Sans"/>
              </a:rPr>
              <a:t> те, на </a:t>
            </a:r>
            <a:r>
              <a:rPr lang="ru-RU" sz="4000" dirty="0" err="1">
                <a:latin typeface="Open Sans"/>
              </a:rPr>
              <a:t>що</a:t>
            </a:r>
            <a:r>
              <a:rPr lang="ru-RU" sz="4000" dirty="0">
                <a:latin typeface="Open Sans"/>
              </a:rPr>
              <a:t> </a:t>
            </a:r>
            <a:r>
              <a:rPr lang="ru-RU" sz="4000" dirty="0" err="1">
                <a:latin typeface="Open Sans"/>
              </a:rPr>
              <a:t>здатний</a:t>
            </a:r>
            <a:r>
              <a:rPr lang="ru-RU" sz="4000" dirty="0">
                <a:latin typeface="Open Sans"/>
              </a:rPr>
              <a:t>. Я </a:t>
            </a:r>
            <a:r>
              <a:rPr lang="ru-RU" sz="4000" dirty="0" err="1">
                <a:latin typeface="Open Sans"/>
              </a:rPr>
              <a:t>тямлю</a:t>
            </a:r>
            <a:r>
              <a:rPr lang="ru-RU" sz="4000" dirty="0">
                <a:latin typeface="Open Sans"/>
              </a:rPr>
              <a:t> </a:t>
            </a:r>
            <a:r>
              <a:rPr lang="ru-RU" sz="4000" dirty="0" err="1">
                <a:latin typeface="Open Sans"/>
              </a:rPr>
              <a:t>заробляти</a:t>
            </a:r>
            <a:r>
              <a:rPr lang="ru-RU" sz="4000" dirty="0">
                <a:latin typeface="Open Sans"/>
              </a:rPr>
              <a:t> </a:t>
            </a:r>
            <a:r>
              <a:rPr lang="ru-RU" sz="4000" dirty="0" err="1">
                <a:latin typeface="Open Sans"/>
              </a:rPr>
              <a:t>гроші</a:t>
            </a:r>
            <a:r>
              <a:rPr lang="ru-RU" sz="4000" dirty="0">
                <a:latin typeface="Open Sans"/>
              </a:rPr>
              <a:t>, то </a:t>
            </a:r>
            <a:r>
              <a:rPr lang="ru-RU" sz="4000" dirty="0" err="1">
                <a:latin typeface="Open Sans"/>
              </a:rPr>
              <a:t>мушу</a:t>
            </a:r>
            <a:r>
              <a:rPr lang="ru-RU" sz="4000" dirty="0">
                <a:latin typeface="Open Sans"/>
              </a:rPr>
              <a:t> </a:t>
            </a:r>
            <a:r>
              <a:rPr lang="ru-RU" sz="4000" dirty="0" err="1">
                <a:latin typeface="Open Sans"/>
              </a:rPr>
              <a:t>їх</a:t>
            </a:r>
            <a:r>
              <a:rPr lang="ru-RU" sz="4000" dirty="0">
                <a:latin typeface="Open Sans"/>
              </a:rPr>
              <a:t> </a:t>
            </a:r>
            <a:r>
              <a:rPr lang="ru-RU" sz="4000" dirty="0" err="1">
                <a:latin typeface="Open Sans"/>
              </a:rPr>
              <a:t>заробляти</a:t>
            </a:r>
            <a:r>
              <a:rPr lang="ru-RU" sz="4000" dirty="0">
                <a:latin typeface="Open Sans"/>
              </a:rPr>
              <a:t> для </a:t>
            </a:r>
            <a:r>
              <a:rPr lang="ru-RU" sz="4000" dirty="0" err="1">
                <a:latin typeface="Open Sans"/>
              </a:rPr>
              <a:t>України</a:t>
            </a:r>
            <a:r>
              <a:rPr lang="ru-RU" sz="4000" dirty="0">
                <a:latin typeface="Open Sans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7632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118</TotalTime>
  <Words>441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Українські меценати другої половини XIX століття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меценати другої половини XIX століття </dc:title>
  <dc:creator>NataCR7</dc:creator>
  <cp:lastModifiedBy>User</cp:lastModifiedBy>
  <cp:revision>11</cp:revision>
  <dcterms:created xsi:type="dcterms:W3CDTF">2014-05-07T19:18:47Z</dcterms:created>
  <dcterms:modified xsi:type="dcterms:W3CDTF">2014-05-07T21:29:22Z</dcterms:modified>
</cp:coreProperties>
</file>