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67B739-F658-4101-96C4-568E051DFBF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9558667-DA25-4FC6-8FA4-7955F3C53F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5715016"/>
            <a:ext cx="2857488" cy="114298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Презентація</a:t>
            </a:r>
          </a:p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Учениці 11-А класу</a:t>
            </a:r>
          </a:p>
          <a:p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Гаджук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Зорини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5"/>
            <a:ext cx="9144000" cy="1500198"/>
          </a:xfrm>
        </p:spPr>
        <p:txBody>
          <a:bodyPr>
            <a:normAutofit/>
          </a:bodyPr>
          <a:lstStyle/>
          <a:p>
            <a:r>
              <a:rPr lang="ru-RU" sz="4800" b="1" i="1" dirty="0" err="1" smtClean="0">
                <a:solidFill>
                  <a:schemeClr val="bg1">
                    <a:lumMod val="95000"/>
                  </a:schemeClr>
                </a:solidFill>
              </a:rPr>
              <a:t>Спосо</a:t>
            </a:r>
            <a:r>
              <a:rPr lang="uk-UA" sz="4800" b="1" i="1" dirty="0" smtClean="0">
                <a:solidFill>
                  <a:schemeClr val="bg1">
                    <a:lumMod val="95000"/>
                  </a:schemeClr>
                </a:solidFill>
              </a:rPr>
              <a:t>би добування алкінів</a:t>
            </a:r>
            <a:endParaRPr lang="ru-RU" sz="48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Алкі́ни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ацетиле́нові 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вуглево́дні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- 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члени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групи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вуглеводнів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із загальною формулою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CnH2n-2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називаються також ацетиленами, за тривіальною назвою першого предстаника гомологічного ряду, ненасичені сполуки; характеризуються одним чи більше потрійними зв'язками між атомами вуглецю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uk-UA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Наявність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потрійного зв'язку в ланцюзі приводить до підвищення температури кипіння, густини і розчинності їх у воді в порівнянні з </a:t>
            </a:r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олефінами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і </a:t>
            </a:r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парафінами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uk-UA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	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Легкі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алкіни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— гази,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більш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важкі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—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рідини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тверді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857232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Лабораторні методи одержання: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	1</a:t>
            </a:r>
            <a:r>
              <a:rPr lang="ru-RU" sz="2800" i="1" dirty="0" smtClean="0"/>
              <a:t>. </a:t>
            </a:r>
            <a:r>
              <a:rPr lang="ru-RU" b="1" dirty="0" smtClean="0"/>
              <a:t> </a:t>
            </a:r>
            <a:r>
              <a:rPr lang="ru-RU" b="1" dirty="0" err="1" smtClean="0"/>
              <a:t>Дегідрогалогенування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дигалогеналканів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галогеналкенів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—CH</a:t>
            </a:r>
            <a:r>
              <a:rPr lang="en-US" b="1" baseline="-25000" dirty="0" smtClean="0"/>
              <a:t>2</a:t>
            </a:r>
            <a:r>
              <a:rPr lang="en-US" b="1" dirty="0" smtClean="0"/>
              <a:t>–CHBr</a:t>
            </a:r>
            <a:r>
              <a:rPr lang="en-US" b="1" baseline="-25000" dirty="0" smtClean="0"/>
              <a:t>2</a:t>
            </a:r>
            <a:r>
              <a:rPr lang="en-US" b="1" dirty="0" smtClean="0"/>
              <a:t> + 2KOH → CH</a:t>
            </a:r>
            <a:r>
              <a:rPr lang="en-US" b="1" baseline="-25000" dirty="0" smtClean="0"/>
              <a:t>3</a:t>
            </a:r>
            <a:r>
              <a:rPr lang="en-US" b="1" dirty="0" smtClean="0"/>
              <a:t>–C≡CH + 2KBr + 2H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</a:p>
          <a:p>
            <a:r>
              <a:rPr lang="en-US" b="1" dirty="0" smtClean="0"/>
              <a:t>CH</a:t>
            </a:r>
            <a:r>
              <a:rPr lang="en-US" b="1" baseline="-25000" dirty="0" smtClean="0"/>
              <a:t>2</a:t>
            </a:r>
            <a:r>
              <a:rPr lang="en-US" b="1" dirty="0" smtClean="0"/>
              <a:t>=</a:t>
            </a:r>
            <a:r>
              <a:rPr lang="en-US" b="1" dirty="0" err="1" smtClean="0"/>
              <a:t>CHBr</a:t>
            </a:r>
            <a:r>
              <a:rPr lang="en-US" b="1" dirty="0" smtClean="0"/>
              <a:t> +NaNH</a:t>
            </a:r>
            <a:r>
              <a:rPr lang="en-US" b="1" baseline="-25000" dirty="0" smtClean="0"/>
              <a:t>2</a:t>
            </a:r>
            <a:r>
              <a:rPr lang="en-US" b="1" dirty="0" smtClean="0"/>
              <a:t> → HC≡CH + </a:t>
            </a:r>
            <a:r>
              <a:rPr lang="en-US" b="1" dirty="0" err="1" smtClean="0"/>
              <a:t>NaBr</a:t>
            </a:r>
            <a:r>
              <a:rPr lang="en-US" b="1" dirty="0" smtClean="0"/>
              <a:t> + </a:t>
            </a:r>
            <a:r>
              <a:rPr lang="en-US" b="1" dirty="0" smtClean="0"/>
              <a:t>NH</a:t>
            </a:r>
            <a:r>
              <a:rPr lang="en-US" b="1" baseline="-25000" dirty="0" smtClean="0"/>
              <a:t>3</a:t>
            </a:r>
            <a:endParaRPr lang="uk-UA" b="1" baseline="-25000" dirty="0" smtClean="0"/>
          </a:p>
          <a:p>
            <a:endParaRPr lang="uk-UA" b="1" baseline="-25000" dirty="0" smtClean="0"/>
          </a:p>
          <a:p>
            <a:pPr>
              <a:buNone/>
            </a:pPr>
            <a:r>
              <a:rPr lang="ru-RU" dirty="0" smtClean="0"/>
              <a:t> 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дегідрогалогенування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при </a:t>
            </a:r>
            <a:r>
              <a:rPr lang="ru-RU" dirty="0" err="1" smtClean="0"/>
              <a:t>підвищених</a:t>
            </a:r>
            <a:r>
              <a:rPr lang="ru-RU" dirty="0" smtClean="0"/>
              <a:t> температурах </a:t>
            </a:r>
            <a:r>
              <a:rPr lang="ru-RU" dirty="0" err="1" smtClean="0"/>
              <a:t>сильними</a:t>
            </a:r>
            <a:r>
              <a:rPr lang="ru-RU" dirty="0" smtClean="0"/>
              <a:t> основами (</a:t>
            </a:r>
            <a:r>
              <a:rPr lang="ru-RU" dirty="0" err="1" smtClean="0"/>
              <a:t>спиртовий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лугу, алкоголят, </a:t>
            </a:r>
            <a:r>
              <a:rPr lang="ru-RU" dirty="0" err="1" smtClean="0"/>
              <a:t>амід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401080" cy="559119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Алкілювання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алкінів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Алкілювання</a:t>
            </a:r>
            <a:r>
              <a:rPr lang="ru-RU" dirty="0" smtClean="0"/>
              <a:t> </a:t>
            </a:r>
            <a:r>
              <a:rPr lang="ru-RU" dirty="0" err="1" smtClean="0"/>
              <a:t>алкінів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в два </a:t>
            </a:r>
            <a:r>
              <a:rPr lang="ru-RU" dirty="0" err="1" smtClean="0"/>
              <a:t>етапи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ацетиленідів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		</a:t>
            </a:r>
            <a:r>
              <a:rPr lang="en-US" b="1" dirty="0" smtClean="0"/>
              <a:t>HC</a:t>
            </a:r>
            <a:r>
              <a:rPr lang="en-US" b="1" dirty="0" smtClean="0"/>
              <a:t>≡CH + NaNH</a:t>
            </a:r>
            <a:r>
              <a:rPr lang="en-US" b="1" baseline="-25000" dirty="0" smtClean="0"/>
              <a:t>2</a:t>
            </a:r>
            <a:r>
              <a:rPr lang="en-US" b="1" dirty="0" smtClean="0"/>
              <a:t> → </a:t>
            </a:r>
            <a:r>
              <a:rPr lang="en-US" b="1" dirty="0" err="1" smtClean="0"/>
              <a:t>HC≡CNa</a:t>
            </a:r>
            <a:r>
              <a:rPr lang="en-US" b="1" dirty="0" smtClean="0"/>
              <a:t> + </a:t>
            </a:r>
            <a:r>
              <a:rPr lang="en-US" b="1" dirty="0" smtClean="0"/>
              <a:t>NH</a:t>
            </a:r>
            <a:r>
              <a:rPr lang="en-US" b="1" baseline="-25000" dirty="0" smtClean="0"/>
              <a:t>3</a:t>
            </a:r>
            <a:endParaRPr lang="uk-UA" b="1" baseline="-25000" dirty="0" smtClean="0"/>
          </a:p>
          <a:p>
            <a:pPr>
              <a:buNone/>
            </a:pPr>
            <a:endParaRPr lang="en-US" dirty="0" smtClean="0"/>
          </a:p>
          <a:p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алкілгалогеніду</a:t>
            </a:r>
            <a:r>
              <a:rPr lang="ru-RU" dirty="0" smtClean="0"/>
              <a:t> на </a:t>
            </a:r>
            <a:r>
              <a:rPr lang="ru-RU" dirty="0" err="1" smtClean="0"/>
              <a:t>ацетиленід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	</a:t>
            </a:r>
            <a:r>
              <a:rPr lang="en-US" b="1" dirty="0" err="1" smtClean="0"/>
              <a:t>HC</a:t>
            </a:r>
            <a:r>
              <a:rPr lang="en-US" b="1" dirty="0" err="1" smtClean="0"/>
              <a:t>≡CNa</a:t>
            </a:r>
            <a:r>
              <a:rPr lang="en-US" b="1" dirty="0" smtClean="0"/>
              <a:t> + Br–CH</a:t>
            </a:r>
            <a:r>
              <a:rPr lang="en-US" b="1" baseline="-25000" dirty="0" smtClean="0"/>
              <a:t>3</a:t>
            </a:r>
            <a:r>
              <a:rPr lang="en-US" b="1" dirty="0" smtClean="0"/>
              <a:t> → HC≡C–CH</a:t>
            </a:r>
            <a:r>
              <a:rPr lang="en-US" b="1" baseline="-25000" dirty="0" smtClean="0"/>
              <a:t>3</a:t>
            </a:r>
            <a:r>
              <a:rPr lang="en-US" b="1" dirty="0" smtClean="0"/>
              <a:t> + </a:t>
            </a:r>
            <a:r>
              <a:rPr lang="en-US" b="1" dirty="0" err="1" smtClean="0"/>
              <a:t>NaBr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72396" cy="1000108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Промислові методи одержання: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1</a:t>
            </a:r>
            <a:r>
              <a:rPr lang="ru-RU" b="1" dirty="0" smtClean="0"/>
              <a:t>. </a:t>
            </a:r>
            <a:r>
              <a:rPr lang="ru-RU" b="1" dirty="0" err="1" smtClean="0"/>
              <a:t>Карбідний</a:t>
            </a:r>
            <a:r>
              <a:rPr lang="ru-RU" b="1" dirty="0" smtClean="0"/>
              <a:t> метод</a:t>
            </a:r>
          </a:p>
          <a:p>
            <a:pPr>
              <a:buNone/>
            </a:pPr>
            <a:r>
              <a:rPr lang="ru-RU" dirty="0" smtClean="0"/>
              <a:t>	 </a:t>
            </a:r>
            <a:r>
              <a:rPr lang="ru-RU" dirty="0" err="1" smtClean="0"/>
              <a:t>Започаткований</a:t>
            </a:r>
            <a:r>
              <a:rPr lang="ru-RU" dirty="0" smtClean="0"/>
              <a:t> </a:t>
            </a:r>
            <a:r>
              <a:rPr lang="ru-RU" dirty="0" smtClean="0"/>
              <a:t>Ф. </a:t>
            </a:r>
            <a:r>
              <a:rPr lang="ru-RU" dirty="0" err="1" smtClean="0"/>
              <a:t>Велером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Кальцій</a:t>
            </a:r>
            <a:r>
              <a:rPr lang="ru-RU" dirty="0" smtClean="0"/>
              <a:t> </a:t>
            </a:r>
            <a:r>
              <a:rPr lang="ru-RU" dirty="0" err="1" smtClean="0"/>
              <a:t>карбід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шляхом </a:t>
            </a:r>
            <a:r>
              <a:rPr lang="ru-RU" dirty="0" err="1" smtClean="0"/>
              <a:t>спікання</a:t>
            </a:r>
            <a:r>
              <a:rPr lang="ru-RU" dirty="0" smtClean="0"/>
              <a:t> </a:t>
            </a:r>
            <a:r>
              <a:rPr lang="ru-RU" dirty="0" err="1" smtClean="0"/>
              <a:t>вапняку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коксом в </a:t>
            </a:r>
            <a:r>
              <a:rPr lang="ru-RU" dirty="0" err="1" smtClean="0"/>
              <a:t>електропечах</a:t>
            </a:r>
            <a:r>
              <a:rPr lang="ru-RU" dirty="0" smtClean="0"/>
              <a:t>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2000 °С</a:t>
            </a:r>
          </a:p>
          <a:p>
            <a:r>
              <a:rPr lang="en-US" b="1" dirty="0" smtClean="0"/>
              <a:t>CaCO</a:t>
            </a:r>
            <a:r>
              <a:rPr lang="en-US" b="1" baseline="-25000" dirty="0" smtClean="0"/>
              <a:t>3</a:t>
            </a:r>
            <a:r>
              <a:rPr lang="en-US" b="1" dirty="0" smtClean="0"/>
              <a:t> → </a:t>
            </a:r>
            <a:r>
              <a:rPr lang="en-US" b="1" dirty="0" err="1" smtClean="0"/>
              <a:t>CaO</a:t>
            </a:r>
            <a:r>
              <a:rPr lang="en-US" b="1" dirty="0" smtClean="0"/>
              <a:t> + CO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r>
              <a:rPr lang="en-US" b="1" dirty="0" err="1" smtClean="0"/>
              <a:t>CaO</a:t>
            </a:r>
            <a:r>
              <a:rPr lang="en-US" b="1" dirty="0" smtClean="0"/>
              <a:t> + 3C → CaC</a:t>
            </a:r>
            <a:r>
              <a:rPr lang="en-US" b="1" baseline="-25000" dirty="0" smtClean="0"/>
              <a:t>2</a:t>
            </a:r>
            <a:r>
              <a:rPr lang="en-US" b="1" dirty="0" smtClean="0"/>
              <a:t> + CO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При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карбід</a:t>
            </a:r>
            <a:r>
              <a:rPr lang="ru-RU" dirty="0" smtClean="0"/>
              <a:t> води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натрій</a:t>
            </a:r>
            <a:r>
              <a:rPr lang="ru-RU" dirty="0" smtClean="0"/>
              <a:t> </a:t>
            </a:r>
            <a:r>
              <a:rPr lang="ru-RU" dirty="0" err="1" smtClean="0"/>
              <a:t>гідроксид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ацетилен</a:t>
            </a:r>
          </a:p>
          <a:p>
            <a:r>
              <a:rPr lang="en-US" b="1" dirty="0" smtClean="0"/>
              <a:t>CaC</a:t>
            </a:r>
            <a:r>
              <a:rPr lang="en-US" b="1" baseline="-25000" dirty="0" smtClean="0"/>
              <a:t>2</a:t>
            </a:r>
            <a:r>
              <a:rPr lang="en-US" b="1" dirty="0" smtClean="0"/>
              <a:t> + 2H</a:t>
            </a:r>
            <a:r>
              <a:rPr lang="en-US" b="1" baseline="-25000" dirty="0" smtClean="0"/>
              <a:t>2</a:t>
            </a:r>
            <a:r>
              <a:rPr lang="en-US" b="1" dirty="0" smtClean="0"/>
              <a:t>O → Ca(OH)</a:t>
            </a:r>
            <a:r>
              <a:rPr lang="en-US" b="1" baseline="-25000" dirty="0" smtClean="0"/>
              <a:t>2</a:t>
            </a:r>
            <a:r>
              <a:rPr lang="en-US" b="1" dirty="0" smtClean="0"/>
              <a:t> + C</a:t>
            </a:r>
            <a:r>
              <a:rPr lang="en-US" b="1" baseline="-25000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За </a:t>
            </a:r>
            <a:r>
              <a:rPr lang="ru-RU" dirty="0" err="1" smtClean="0"/>
              <a:t>карбіду</a:t>
            </a:r>
            <a:r>
              <a:rPr lang="ru-RU" dirty="0" smtClean="0"/>
              <a:t> </a:t>
            </a:r>
            <a:r>
              <a:rPr lang="ru-RU" dirty="0" err="1" smtClean="0"/>
              <a:t>магнію</a:t>
            </a:r>
            <a:r>
              <a:rPr lang="ru-RU" dirty="0" smtClean="0"/>
              <a:t> </a:t>
            </a:r>
            <a:r>
              <a:rPr lang="en-US" dirty="0" smtClean="0"/>
              <a:t>Mg3C2 </a:t>
            </a: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пропін</a:t>
            </a:r>
            <a:endParaRPr lang="ru-RU" dirty="0" smtClean="0"/>
          </a:p>
          <a:p>
            <a:r>
              <a:rPr lang="en-US" b="1" dirty="0" smtClean="0"/>
              <a:t>Mg</a:t>
            </a:r>
            <a:r>
              <a:rPr lang="en-US" b="1" baseline="-25000" dirty="0" smtClean="0"/>
              <a:t>3</a:t>
            </a:r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b="1" dirty="0" smtClean="0"/>
              <a:t> + 4H</a:t>
            </a:r>
            <a:r>
              <a:rPr lang="en-US" b="1" baseline="-25000" dirty="0" smtClean="0"/>
              <a:t>2</a:t>
            </a:r>
            <a:r>
              <a:rPr lang="en-US" b="1" dirty="0" smtClean="0"/>
              <a:t>O → CH</a:t>
            </a:r>
            <a:r>
              <a:rPr lang="en-US" b="1" baseline="-25000" dirty="0" smtClean="0"/>
              <a:t>3</a:t>
            </a:r>
            <a:r>
              <a:rPr lang="en-US" b="1" dirty="0" smtClean="0"/>
              <a:t>–C≡CH + 2Mg(OH)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2</a:t>
            </a:r>
            <a:r>
              <a:rPr lang="ru-RU" b="1" dirty="0" smtClean="0"/>
              <a:t>. </a:t>
            </a:r>
            <a:r>
              <a:rPr lang="ru-RU" b="1" dirty="0" err="1" smtClean="0"/>
              <a:t>Піроліз</a:t>
            </a:r>
            <a:r>
              <a:rPr lang="ru-RU" b="1" dirty="0" smtClean="0"/>
              <a:t> </a:t>
            </a:r>
            <a:r>
              <a:rPr lang="ru-RU" b="1" dirty="0" err="1" smtClean="0"/>
              <a:t>вуглеводнів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Ацетилен </a:t>
            </a:r>
            <a:r>
              <a:rPr lang="ru-RU" dirty="0" err="1" smtClean="0"/>
              <a:t>добувають</a:t>
            </a:r>
            <a:r>
              <a:rPr lang="ru-RU" dirty="0" smtClean="0"/>
              <a:t> </a:t>
            </a:r>
            <a:r>
              <a:rPr lang="ru-RU" dirty="0" err="1" smtClean="0"/>
              <a:t>піролізом</a:t>
            </a:r>
            <a:r>
              <a:rPr lang="ru-RU" dirty="0" smtClean="0"/>
              <a:t> метану при </a:t>
            </a:r>
            <a:r>
              <a:rPr lang="ru-RU" dirty="0" err="1" smtClean="0"/>
              <a:t>високій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 </a:t>
            </a:r>
            <a:r>
              <a:rPr lang="ru-RU" dirty="0" smtClean="0"/>
              <a:t>(1200-1500 </a:t>
            </a:r>
            <a:r>
              <a:rPr lang="ru-RU" dirty="0" smtClean="0"/>
              <a:t>°</a:t>
            </a:r>
            <a:r>
              <a:rPr lang="ru-RU" dirty="0" smtClean="0"/>
              <a:t>С)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швидким</a:t>
            </a:r>
            <a:r>
              <a:rPr lang="ru-RU" dirty="0" smtClean="0"/>
              <a:t> </a:t>
            </a:r>
            <a:r>
              <a:rPr lang="ru-RU" dirty="0" err="1" smtClean="0"/>
              <a:t>охолодженням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. 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піролізу</a:t>
            </a:r>
            <a:r>
              <a:rPr lang="ru-RU" dirty="0" smtClean="0"/>
              <a:t> метану,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охолоджуються</a:t>
            </a:r>
            <a:r>
              <a:rPr lang="ru-RU" dirty="0" smtClean="0"/>
              <a:t> до </a:t>
            </a:r>
            <a:r>
              <a:rPr lang="ru-RU" dirty="0" err="1" smtClean="0"/>
              <a:t>температури</a:t>
            </a:r>
            <a:r>
              <a:rPr lang="ru-RU" dirty="0" smtClean="0"/>
              <a:t> 90-200 °С. </a:t>
            </a:r>
            <a:r>
              <a:rPr lang="ru-RU" dirty="0" err="1" smtClean="0"/>
              <a:t>Робиться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ацетилен, </a:t>
            </a:r>
            <a:r>
              <a:rPr lang="ru-RU" dirty="0" err="1" smtClean="0"/>
              <a:t>оскільки</a:t>
            </a:r>
            <a:r>
              <a:rPr lang="ru-RU" dirty="0" smtClean="0"/>
              <a:t> при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розкладу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              2</a:t>
            </a:r>
            <a:r>
              <a:rPr lang="en-US" b="1" dirty="0" smtClean="0"/>
              <a:t>CH</a:t>
            </a:r>
            <a:r>
              <a:rPr lang="en-US" b="1" baseline="-25000" dirty="0" smtClean="0"/>
              <a:t>4</a:t>
            </a:r>
            <a:r>
              <a:rPr lang="en-US" b="1" dirty="0" smtClean="0"/>
              <a:t> → HC≡CH + 3H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У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теромоокислювальний</a:t>
            </a:r>
            <a:r>
              <a:rPr lang="ru-RU" dirty="0" smtClean="0"/>
              <a:t> </a:t>
            </a:r>
            <a:r>
              <a:rPr lang="ru-RU" dirty="0" err="1" smtClean="0"/>
              <a:t>піроліз</a:t>
            </a:r>
            <a:r>
              <a:rPr lang="ru-RU" dirty="0" smtClean="0"/>
              <a:t> метану. 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неповному</a:t>
            </a:r>
            <a:r>
              <a:rPr lang="ru-RU" dirty="0" smtClean="0"/>
              <a:t> </a:t>
            </a:r>
            <a:r>
              <a:rPr lang="ru-RU" dirty="0" err="1" smtClean="0"/>
              <a:t>згорянні</a:t>
            </a:r>
            <a:r>
              <a:rPr lang="ru-RU" dirty="0" smtClean="0"/>
              <a:t> </a:t>
            </a:r>
            <a:r>
              <a:rPr lang="ru-RU" dirty="0" err="1" smtClean="0"/>
              <a:t>суміші</a:t>
            </a:r>
            <a:r>
              <a:rPr lang="ru-RU" dirty="0" smtClean="0"/>
              <a:t> метану </a:t>
            </a:r>
            <a:r>
              <a:rPr lang="ru-RU" dirty="0" err="1" smtClean="0"/>
              <a:t>з</a:t>
            </a:r>
            <a:r>
              <a:rPr lang="ru-RU" dirty="0" smtClean="0"/>
              <a:t> киснем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1450-1500 °С </a:t>
            </a:r>
            <a:r>
              <a:rPr lang="ru-RU" dirty="0" err="1" smtClean="0"/>
              <a:t>і</a:t>
            </a:r>
            <a:r>
              <a:rPr lang="ru-RU" dirty="0" smtClean="0"/>
              <a:t> атмосферному </a:t>
            </a:r>
            <a:r>
              <a:rPr lang="ru-RU" dirty="0" err="1" smtClean="0"/>
              <a:t>тиску</a:t>
            </a:r>
            <a:r>
              <a:rPr lang="ru-RU" dirty="0" smtClean="0"/>
              <a:t>. Метан 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прореагував</a:t>
            </a:r>
            <a:r>
              <a:rPr lang="ru-RU" dirty="0" smtClean="0"/>
              <a:t> при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 </a:t>
            </a:r>
            <a:r>
              <a:rPr lang="ru-RU" dirty="0" err="1" smtClean="0"/>
              <a:t>розкладається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ацетилену </a:t>
            </a:r>
            <a:r>
              <a:rPr lang="ru-RU" dirty="0" err="1" smtClean="0"/>
              <a:t>і</a:t>
            </a:r>
            <a:r>
              <a:rPr lang="ru-RU" dirty="0" smtClean="0"/>
              <a:t> ряду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6</a:t>
            </a:r>
            <a:r>
              <a:rPr lang="en-US" b="1" dirty="0" smtClean="0"/>
              <a:t>CH</a:t>
            </a:r>
            <a:r>
              <a:rPr lang="en-US" b="1" baseline="-25000" dirty="0" smtClean="0"/>
              <a:t>4</a:t>
            </a:r>
            <a:r>
              <a:rPr lang="en-US" b="1" dirty="0" smtClean="0"/>
              <a:t> + 4O</a:t>
            </a:r>
            <a:r>
              <a:rPr lang="en-US" b="1" baseline="-25000" dirty="0" smtClean="0"/>
              <a:t>2</a:t>
            </a:r>
            <a:r>
              <a:rPr lang="en-US" b="1" dirty="0" smtClean="0"/>
              <a:t> → HC≡CH + CO</a:t>
            </a:r>
            <a:r>
              <a:rPr lang="en-US" b="1" baseline="-25000" dirty="0" smtClean="0"/>
              <a:t>2</a:t>
            </a:r>
            <a:r>
              <a:rPr lang="en-US" b="1" dirty="0" smtClean="0"/>
              <a:t> + 3CO + 8H</a:t>
            </a:r>
            <a:r>
              <a:rPr lang="en-US" b="1" baseline="-25000" dirty="0" smtClean="0"/>
              <a:t>2</a:t>
            </a:r>
            <a:r>
              <a:rPr lang="en-US" b="1" dirty="0" smtClean="0"/>
              <a:t> + </a:t>
            </a:r>
            <a:r>
              <a:rPr lang="en-US" b="1" dirty="0" smtClean="0"/>
              <a:t>3H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uk-UA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smtClean="0"/>
              <a:t>ацетилен </a:t>
            </a:r>
            <a:r>
              <a:rPr lang="ru-RU" dirty="0" err="1" smtClean="0"/>
              <a:t>добувають</a:t>
            </a:r>
            <a:r>
              <a:rPr lang="ru-RU" dirty="0" smtClean="0"/>
              <a:t> </a:t>
            </a:r>
            <a:r>
              <a:rPr lang="ru-RU" dirty="0" err="1" smtClean="0"/>
              <a:t>піролізом</a:t>
            </a:r>
            <a:r>
              <a:rPr lang="ru-RU" dirty="0" smtClean="0"/>
              <a:t> </a:t>
            </a:r>
            <a:r>
              <a:rPr lang="ru-RU" dirty="0" err="1" smtClean="0"/>
              <a:t>вуглеводневої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(бензину, </a:t>
            </a:r>
            <a:r>
              <a:rPr lang="ru-RU" dirty="0" err="1" smtClean="0"/>
              <a:t>гасу</a:t>
            </a:r>
            <a:r>
              <a:rPr lang="ru-RU" dirty="0" smtClean="0"/>
              <a:t>) при 1200-1500 °С, </a:t>
            </a:r>
            <a:r>
              <a:rPr lang="ru-RU" dirty="0" err="1" smtClean="0"/>
              <a:t>який</a:t>
            </a:r>
            <a:r>
              <a:rPr lang="ru-RU" dirty="0" smtClean="0"/>
              <a:t> проходить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піроліз</a:t>
            </a:r>
            <a:r>
              <a:rPr lang="ru-RU" dirty="0" smtClean="0"/>
              <a:t> метану</a:t>
            </a:r>
          </a:p>
          <a:p>
            <a:pPr>
              <a:buNone/>
            </a:pPr>
            <a:r>
              <a:rPr lang="uk-UA" b="1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14</a:t>
            </a:r>
            <a:r>
              <a:rPr lang="en-US" b="1" dirty="0" smtClean="0"/>
              <a:t> → 3HC≡CH + 4H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30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Способи добування алкінів</vt:lpstr>
      <vt:lpstr>Слайд 2</vt:lpstr>
      <vt:lpstr>Лабораторні методи одержання:</vt:lpstr>
      <vt:lpstr>Слайд 4</vt:lpstr>
      <vt:lpstr>Промислові методи одержання: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Способи добування алкінів</dc:title>
  <dc:creator>Admin</dc:creator>
  <cp:lastModifiedBy>Admin</cp:lastModifiedBy>
  <cp:revision>3</cp:revision>
  <dcterms:created xsi:type="dcterms:W3CDTF">2014-11-16T18:18:56Z</dcterms:created>
  <dcterms:modified xsi:type="dcterms:W3CDTF">2014-11-16T18:47:24Z</dcterms:modified>
</cp:coreProperties>
</file>