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FEE3-6F03-4E6F-8364-4EF69227797E}" type="datetimeFigureOut">
              <a:rPr lang="uk-UA" smtClean="0"/>
              <a:t>20.02.2013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7C238-E770-44D9-ABAF-BAF6D6FBC2AB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25641"/>
            <a:ext cx="8532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</a:p>
          <a:p>
            <a:pPr marL="3230563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«Тверда вода»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558924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/>
            <a:r>
              <a:rPr lang="uk-UA" dirty="0" smtClean="0"/>
              <a:t>Виконав </a:t>
            </a:r>
          </a:p>
          <a:p>
            <a:r>
              <a:rPr lang="uk-UA" dirty="0" smtClean="0"/>
              <a:t>учень 10 класу</a:t>
            </a:r>
          </a:p>
          <a:p>
            <a:r>
              <a:rPr lang="uk-UA" dirty="0" smtClean="0"/>
              <a:t>Драчук Микола</a:t>
            </a:r>
          </a:p>
        </p:txBody>
      </p:sp>
    </p:spTree>
    <p:extLst>
      <p:ext uri="{BB962C8B-B14F-4D97-AF65-F5344CB8AC3E}">
        <p14:creationId xmlns:p14="http://schemas.microsoft.com/office/powerpoint/2010/main" val="33786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9289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uk-UA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6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5094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Жорсткість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води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якщо вода містить значні кількості солей кальцію і магнію, то таку воду називають твердою, а коли цих солей зовсім немає, або вони містяться в незначних кількостях, то — м'якою.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4259077" cy="3996434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TopUp"/>
            <a:lightRig rig="flood" dir="t">
              <a:rot lat="0" lon="0" rev="13800000"/>
            </a:lightRig>
          </a:scene3d>
          <a:sp3d extrusionH="107950" prstMaterial="plastic">
            <a:bevelT w="82550" h="63500" prst="convex"/>
            <a:bevelB/>
          </a:sp3d>
        </p:spPr>
      </p:pic>
    </p:spTree>
    <p:extLst>
      <p:ext uri="{BB962C8B-B14F-4D97-AF65-F5344CB8AC3E}">
        <p14:creationId xmlns:p14="http://schemas.microsoft.com/office/powerpoint/2010/main" val="13098507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5413" y="3501008"/>
            <a:ext cx="324036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Твердість води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7281" y="5231831"/>
            <a:ext cx="237626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Тимчасова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7721" y="5231831"/>
            <a:ext cx="144016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Стала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flipH="1">
            <a:off x="4965413" y="4147339"/>
            <a:ext cx="1620180" cy="1084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 стрелкой 9"/>
          <p:cNvCxnSpPr>
            <a:stCxn id="3" idx="2"/>
            <a:endCxn id="5" idx="0"/>
          </p:cNvCxnSpPr>
          <p:nvPr/>
        </p:nvCxnSpPr>
        <p:spPr>
          <a:xfrm>
            <a:off x="6585593" y="4147339"/>
            <a:ext cx="1872208" cy="1084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79513" y="188640"/>
            <a:ext cx="4608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Тимчасова твердість обумовлюється наявністю кислих карбонатів (гідрокарбонатів) кальцію і магнію: Ca(HCO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Mg(HCO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стала — наявністю сульфатів і хлоридів кальцію і магнію: CaSO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MgSO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CaCl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MgCl</a:t>
            </a:r>
            <a:r>
              <a:rPr lang="uk-UA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Загальна твердість води являє собою суму тимчасової і сталої твердості.</a:t>
            </a:r>
          </a:p>
        </p:txBody>
      </p:sp>
    </p:spTree>
    <p:extLst>
      <p:ext uri="{BB962C8B-B14F-4D97-AF65-F5344CB8AC3E}">
        <p14:creationId xmlns:p14="http://schemas.microsoft.com/office/powerpoint/2010/main" val="70311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8" y="188640"/>
            <a:ext cx="77403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Тверда вода непридатна майже для всіх галузей виробництва. Так, наприклад, тверду воду не можна вживати для прання білизни, миття шерсті і фарбування тканин, бо в ній мило втрачає свою мийну здатність. Це пояснюється тим, що розчинний у воді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натрію С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COONa, який становить головну складову частину мила, переходить у нерозчинний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кальцію (або магнію), утворюючи так зване кальцієве (або магнієве) мило:</a:t>
            </a:r>
          </a:p>
          <a:p>
            <a:pPr lvl="0" algn="just"/>
            <a:endParaRPr lang="uk-U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2С</a:t>
            </a:r>
            <a:r>
              <a:rPr lang="uk-UA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COONa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CaSO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СОО)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 Na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221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2367508" cy="236750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987824" y="586122"/>
            <a:ext cx="54726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Тверда вода непридатна і для цілого ряду інших виробництв: паперового, шкіряного, крохмального, спиртового тощо. Вона непридатна і для паросилового господарства, бо при кип'ятінні води утворюється накип, який погано проводить тепло, внаслідок чого збільшується витрата палива. Накип викликає інтенсивне руйнування стінок котлів, що може призвести до аварії.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приготовлення їжі тверду воду теж не вживають, бо в ній погано розварюються м'ясо і овочі. Для пиття вона теж непридатна.</a:t>
            </a:r>
          </a:p>
        </p:txBody>
      </p:sp>
    </p:spTree>
    <p:extLst>
      <p:ext uri="{BB962C8B-B14F-4D97-AF65-F5344CB8AC3E}">
        <p14:creationId xmlns:p14="http://schemas.microsoft.com/office/powerpoint/2010/main" val="251591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592" y="1387604"/>
            <a:ext cx="60981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Способи зменшення твердості води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содово-вапняний </a:t>
            </a: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спосіб</a:t>
            </a:r>
            <a:endParaRPr lang="uk-U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нагрівання</a:t>
            </a: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води до </a:t>
            </a: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кипіння</a:t>
            </a:r>
            <a:endParaRPr lang="uk-U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використання іонітів</a:t>
            </a:r>
            <a:endParaRPr lang="uk-UA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8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166" y="11659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Суть його полягає в тому, що до води додають розраховану кількість розчину гідроксиду кальцію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(вапняна вода) і соди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Розрахунок кількості розчинів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проводять за такими формулами:</a:t>
            </a:r>
          </a:p>
          <a:p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карб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*V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O)/(1000*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b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Na2CO3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некарб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*V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O)/(1000*C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Na2CO3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C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Na2CO3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концентраціїї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відповідно у моль/дм</a:t>
            </a:r>
            <a:r>
              <a:rPr lang="uk-UA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,V - об'єми води та розчинів реагентів у см</a:t>
            </a:r>
            <a:r>
              <a:rPr lang="uk-UA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карб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uk-UA" sz="2400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некарб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карбонатна та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некарбонатна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твердості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пом'якшуваної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води у моль/дм</a:t>
            </a:r>
            <a:r>
              <a:rPr lang="uk-UA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Гідроксид кальцію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знижує карбонатну (тимчасову) твердість:</a:t>
            </a:r>
          </a:p>
          <a:p>
            <a:pPr lvl="0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Ca(НСО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2СаСО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+ 2Н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lvl="0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Mg(НСО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MgCO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+CaCO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+2Н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знижує сталу твердість води:</a:t>
            </a:r>
          </a:p>
          <a:p>
            <a:pPr lvl="0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СаСО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+2NaCl</a:t>
            </a:r>
          </a:p>
          <a:p>
            <a:pPr lvl="0"/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MgCO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 Na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uk-UA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Утворені осади карбонатів кальцію і магнію відфільтровують. </a:t>
            </a:r>
          </a:p>
        </p:txBody>
      </p:sp>
    </p:spTree>
    <p:extLst>
      <p:ext uri="{BB962C8B-B14F-4D97-AF65-F5344CB8AC3E}">
        <p14:creationId xmlns:p14="http://schemas.microsoft.com/office/powerpoint/2010/main" val="39122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Карбонатну твердість можна усунути також шляхом </a:t>
            </a:r>
            <a:r>
              <a:rPr lang="uk-UA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нагрівання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води до </a:t>
            </a:r>
            <a:r>
              <a:rPr lang="uk-UA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кипіння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При цьому кислі карбонати розкладаються з утворенням нормальних карбонатів кальцію і магнію, які виділяються в </a:t>
            </a:r>
            <a:r>
              <a:rPr lang="uk-UA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осад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(НСО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СаСО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 Н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+ СО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↑</a:t>
            </a:r>
          </a:p>
          <a:p>
            <a:pPr lvl="0"/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Mg(НСО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MgCO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↓ + Н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+ СО</a:t>
            </a:r>
            <a:r>
              <a:rPr lang="uk-UA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↑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Тому карбонатну твердість називають також тимчасовою.</a:t>
            </a:r>
          </a:p>
        </p:txBody>
      </p:sp>
    </p:spTree>
    <p:extLst>
      <p:ext uri="{BB962C8B-B14F-4D97-AF65-F5344CB8AC3E}">
        <p14:creationId xmlns:p14="http://schemas.microsoft.com/office/powerpoint/2010/main" val="136815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5990" y="1340768"/>
            <a:ext cx="58326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 дієвим та економічно вигідним є використання іонітів(</a:t>
            </a:r>
            <a:r>
              <a:rPr lang="uk-UA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іоннообмінних</a:t>
            </a: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смол) які за рахунок заміщення металу солей твердості на натрій, при повному насиченні смоли, її регенерують.</a:t>
            </a:r>
          </a:p>
        </p:txBody>
      </p:sp>
    </p:spTree>
    <p:extLst>
      <p:ext uri="{BB962C8B-B14F-4D97-AF65-F5344CB8AC3E}">
        <p14:creationId xmlns:p14="http://schemas.microsoft.com/office/powerpoint/2010/main" val="372162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131</TotalTime>
  <Words>404</Words>
  <Application>Microsoft Office PowerPoint</Application>
  <PresentationFormat>Экран (4:3)</PresentationFormat>
  <Paragraphs>33</Paragraphs>
  <Slides>10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</cp:lastModifiedBy>
  <cp:revision>8</cp:revision>
  <dcterms:created xsi:type="dcterms:W3CDTF">2013-02-20T18:45:41Z</dcterms:created>
  <dcterms:modified xsi:type="dcterms:W3CDTF">2013-02-20T20:57:10Z</dcterms:modified>
</cp:coreProperties>
</file>