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Lst>
  <p:sldIdLst>
    <p:sldId id="256" r:id="rId10"/>
    <p:sldId id="257" r:id="rId11"/>
    <p:sldId id="258" r:id="rId12"/>
    <p:sldId id="259" r:id="rId13"/>
    <p:sldId id="260" r:id="rId14"/>
    <p:sldId id="261" r:id="rId15"/>
    <p:sldId id="262" r:id="rId16"/>
    <p:sldId id="26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B84802F-C62B-4BFF-B07D-50E992C4CB2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75DB0AC-9B8A-4E55-953D-4E83B9C085B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488F6AA-0EDB-4F2B-8205-C321D32C86D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F4D7E65-60E5-40E0-8FD7-81A7A4612BB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E19ADCD-B222-4011-8DB0-84D2DE4EBBC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87C6037-0E4A-4C70-BCC9-DDA8AB1A793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7E056389-0F7F-4494-98B2-4F2ECC532B97}"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17E3BD52-F3D9-4164-8C54-953984E2119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50CDE33C-1D58-4379-AAE4-92F9D86461DF}"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CC7936BF-91BD-48DE-AEC0-946E3537AF30}"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31F030E-51D8-4E1F-9346-7A63FA470BE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2E2AEEB-5B14-4AF7-9B74-EDE7B235FF1B}"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D879A398-E2BD-466A-9F95-6DDAB076DF41}"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8D3AE08-7F91-40B6-AFC2-5BA4339F26B3}"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FE1B32D-531C-4BD4-8C9C-5EE4675CECED}"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0014A74-DA42-4041-8A54-07B8C8A65D7F}"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64E7FAD-C367-4F59-AFD3-41D8E23C2927}"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027D113-ADF9-45EF-98E2-67459EAF1585}"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90600" y="2941638"/>
            <a:ext cx="3505200" cy="3078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2941638"/>
            <a:ext cx="3505200" cy="3078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CCB211C-76D0-4B57-B4B7-E13BAE5542EC}"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E77D2061-36C4-4806-90F2-F245DDFC0384}"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918EBE74-3FBC-4AEE-8F8E-BFC63FB597A9}"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8990FCBB-FC81-4ED4-B325-7D2D7EF0ABA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9B42C3E-7B41-4FA3-A9B9-4E996B84BB64}"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0D3A0DB-BF18-404B-9721-D3DF72DEA03C}"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E948F157-CC93-4BF5-8BE6-54F0335086C8}"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411465E-6126-4531-8C61-627C9657267E}"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905000"/>
            <a:ext cx="2057400" cy="4114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905000"/>
            <a:ext cx="6019800" cy="4114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CA8FB80-59B6-46DB-A35D-344295525755}"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19A1CA2-11A4-490E-8C14-CA0FD1922260}"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AEEE030-1B05-4B02-BE84-7CF5EAB690BC}"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0734301-AF44-4F66-B150-21A5E8EF2F06}"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50B68EAA-043E-4736-AE32-1C35422EB3CA}"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8C99C3A0-9BA2-4777-A8D8-B46BDF8D5C66}"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0056C432-D05C-4796-A9A4-3DE0B0DE7BA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FA3F6E19-2B64-4256-B36C-7A77C3C09EFF}"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F358EE29-3B72-4C7E-A613-AA2EA2E0514D}"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8543DEA8-6FEC-43B0-A988-C5F2CCF13AEC}"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C34AA9D9-EEFD-4928-92AE-EBD819881D01}"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DC42792-8BCD-40D9-B6E2-87B4859AE17C}"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5E7A394-4A0A-4905-BA86-AFBF3A265189}"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D444256-2B73-49EA-8106-029DC8CE3995}"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628706D-7555-4E83-B79F-336DD66E978A}"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D143A0F-BC48-42C7-B798-7EDC54FCC792}"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9ED0BCC3-1B48-41BE-972E-E3F7645BE1FB}"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3BE756BC-E9EE-47D5-A94B-27DE9F3480B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46754901-6652-43E0-AEB8-80A7CB0E9711}"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82242C83-105A-42D1-A3DE-C0CEF1D485E3}"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B3C8DA00-D773-44BE-A1A8-66B2935DDE13}"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DF075A0A-C67D-4D16-93AA-1B6F5412C7EE}"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8DEE8DB0-84FC-40B6-A6E2-A65A25A22163}"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3F9D9BB-A00C-41E9-AAD7-57753149BCBB}"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6D6EB89-B670-4C17-A8EA-617211095438}"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437244A-72DE-4320-A8D7-558B0674146F}"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D8CA072-8802-41AC-B1CB-0423C94EB0E9}"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13AA760-F17C-49EB-B5C4-97560BFDE29D}"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90600" y="2941638"/>
            <a:ext cx="3505200" cy="3078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2941638"/>
            <a:ext cx="3505200" cy="3078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156F984-BEFD-4D8B-A398-532C820E4CB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B8F22434-0F51-4EE0-8842-41885E04878D}"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70E3F1FA-8550-458A-A33C-A4A20ECB9AFF}"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431410DE-8C24-4476-9160-4150B44B2C4D}"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6A4EC8D1-E72F-440D-ADEA-ACF72DDEA9F4}"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C447BCC-4559-4C0D-AABF-E12718EB7DF5}"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C1C312F-74E8-4DDE-B622-4B28890F661B}"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69B193C-877D-4144-8CA4-B646A87F8649}"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905000"/>
            <a:ext cx="2057400" cy="4114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905000"/>
            <a:ext cx="6019800" cy="4114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C1515FC-09FA-4A6A-AD5D-0DDDC3B9B748}"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2EC1CDC-C55D-4C71-A512-B6EA8270A1E4}"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C4AB181-94B9-4F9C-AD97-F03715084FA2}"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D21771A-134A-4F38-A324-B091905FC82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8D040221-34D3-49DE-B422-59CFDDAB82F8}"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82AE850C-ACA4-45F8-8E2F-141E32F90C50}"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BE4C5AB8-7AEE-4B04-A2C1-857547232DF0}"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44B19A03-5A64-4430-B5CE-6CBE185D9176}"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B0B37B2E-3768-4618-8FE1-188DF684DEE5}"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5CADBC2B-95C3-463A-A59B-CD08A163ECAA}"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C5BB0CD-9DFC-4694-BD00-F81443C1FBE7}"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10836AF-E4FF-4EA7-B254-0CA2FD193B81}"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E18F205-404C-4446-A5A2-6305BECACB51}"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AEC5BA8-3599-4BAB-9116-CE11DDFE37C9}"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6FC4DAB-B91C-4790-8DC7-E13D3C4C600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6FAFE05-DF0B-417B-B801-B23E60A437F5}"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9826DEF-B121-4AF5-AFA1-E1A02E5D8352}"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9A3E6156-2E29-420A-A158-FE0FED39AF88}"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3B6E04F4-BD0D-4CCD-AE34-DA5A3F744F5E}"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D9E45796-A30C-4742-A913-13DA9BE2C891}"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34E1E68A-F099-4A0B-8154-DEDB8EBEEB1B}"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F9F8C1CC-252F-46C5-A1A7-570F2A3A8A70}"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763EA1B8-1B12-40DE-8124-49FE54857EFA}"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C0B322B-823B-4437-9EF5-7304198105BE}"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E4EA2A8-C2F7-42E9-9EEA-6613A4AB3B97}"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60F2CA2-3236-4038-9788-6475D4E75CC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7DCF6240-6C2F-4B06-9240-BE5B3791FCA9}"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82D5851-0E9B-49E1-9B9B-A8EB44F918E1}"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02991B6-47C3-403F-B666-73C4097349B7}"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90600" y="2941638"/>
            <a:ext cx="3505200" cy="3078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2941638"/>
            <a:ext cx="3505200" cy="3078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835B986B-CE6A-41FB-973B-A37D472CB12B}" type="slidenum">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EE8CE303-D386-4FB4-9A78-7CCC3EE4B53D}"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0E0D0EBA-6ADD-4E9E-AA07-9220E58CF441}"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88243A15-BA1D-4204-BBC6-1BFB8209DC11}"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5CCDB33-9CFA-49F4-B4CB-2FD7E034E4AD}"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F256A8C6-6545-4357-A4D2-6EBA8B40C9A8}"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F42CF97-C76D-4EDF-BEF1-F80A5049B35B}"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905000"/>
            <a:ext cx="2057400" cy="4114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905000"/>
            <a:ext cx="6019800" cy="4114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A198628-C16E-42A2-B47E-F0525C50A68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5B3CFF0-5450-49FA-9B97-A9507B3BA54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838200" y="1600200"/>
            <a:ext cx="7467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838200" y="6245225"/>
            <a:ext cx="1752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198" name="Rectangle 6"/>
          <p:cNvSpPr>
            <a:spLocks noGrp="1" noChangeArrowheads="1"/>
          </p:cNvSpPr>
          <p:nvPr>
            <p:ph type="sldNum" sz="quarter" idx="4"/>
          </p:nvPr>
        </p:nvSpPr>
        <p:spPr bwMode="auto">
          <a:xfrm>
            <a:off x="61722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85F4403-B5A5-49D7-A3E3-2AB40D499A3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905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990600" y="2941638"/>
            <a:ext cx="7162800" cy="3078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45B002-0EEE-48C0-920A-B4602DC4FDD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Arial" charset="0"/>
        </a:defRPr>
      </a:lvl2pPr>
      <a:lvl3pPr algn="ctr" rtl="0" fontAlgn="base">
        <a:spcBef>
          <a:spcPct val="0"/>
        </a:spcBef>
        <a:spcAft>
          <a:spcPct val="0"/>
        </a:spcAft>
        <a:defRPr sz="4000">
          <a:solidFill>
            <a:schemeClr val="tx2"/>
          </a:solidFill>
          <a:latin typeface="Arial" charset="0"/>
        </a:defRPr>
      </a:lvl3pPr>
      <a:lvl4pPr algn="ctr" rtl="0" fontAlgn="base">
        <a:spcBef>
          <a:spcPct val="0"/>
        </a:spcBef>
        <a:spcAft>
          <a:spcPct val="0"/>
        </a:spcAft>
        <a:defRPr sz="4000">
          <a:solidFill>
            <a:schemeClr val="tx2"/>
          </a:solidFill>
          <a:latin typeface="Arial" charset="0"/>
        </a:defRPr>
      </a:lvl4pPr>
      <a:lvl5pPr algn="ctr" rtl="0" fontAlgn="base">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0DB0860-C739-49BD-9BA4-C273F45997E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838200" y="1600200"/>
            <a:ext cx="7467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838200" y="6245225"/>
            <a:ext cx="1752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1270" name="Rectangle 6"/>
          <p:cNvSpPr>
            <a:spLocks noGrp="1" noChangeArrowheads="1"/>
          </p:cNvSpPr>
          <p:nvPr>
            <p:ph type="sldNum" sz="quarter" idx="4"/>
          </p:nvPr>
        </p:nvSpPr>
        <p:spPr bwMode="auto">
          <a:xfrm>
            <a:off x="61722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201295F-5865-451E-B6BD-CF6BBFDA554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1905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990600" y="2941638"/>
            <a:ext cx="7162800" cy="3078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6C49F1-100A-4777-B49A-B14B82D63AF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Arial" charset="0"/>
        </a:defRPr>
      </a:lvl2pPr>
      <a:lvl3pPr algn="ctr" rtl="0" fontAlgn="base">
        <a:spcBef>
          <a:spcPct val="0"/>
        </a:spcBef>
        <a:spcAft>
          <a:spcPct val="0"/>
        </a:spcAft>
        <a:defRPr sz="4000">
          <a:solidFill>
            <a:schemeClr val="tx2"/>
          </a:solidFill>
          <a:latin typeface="Arial" charset="0"/>
        </a:defRPr>
      </a:lvl3pPr>
      <a:lvl4pPr algn="ctr" rtl="0" fontAlgn="base">
        <a:spcBef>
          <a:spcPct val="0"/>
        </a:spcBef>
        <a:spcAft>
          <a:spcPct val="0"/>
        </a:spcAft>
        <a:defRPr sz="4000">
          <a:solidFill>
            <a:schemeClr val="tx2"/>
          </a:solidFill>
          <a:latin typeface="Arial" charset="0"/>
        </a:defRPr>
      </a:lvl4pPr>
      <a:lvl5pPr algn="ctr" rtl="0" fontAlgn="base">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E9E5C91-A963-4D90-9D61-B8E8D3BB9B7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838200" y="1600200"/>
            <a:ext cx="7467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0" name="Rectangle 4"/>
          <p:cNvSpPr>
            <a:spLocks noGrp="1" noChangeArrowheads="1"/>
          </p:cNvSpPr>
          <p:nvPr>
            <p:ph type="dt" sz="half" idx="2"/>
          </p:nvPr>
        </p:nvSpPr>
        <p:spPr bwMode="auto">
          <a:xfrm>
            <a:off x="838200" y="6245225"/>
            <a:ext cx="1752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4342" name="Rectangle 6"/>
          <p:cNvSpPr>
            <a:spLocks noGrp="1" noChangeArrowheads="1"/>
          </p:cNvSpPr>
          <p:nvPr>
            <p:ph type="sldNum" sz="quarter" idx="4"/>
          </p:nvPr>
        </p:nvSpPr>
        <p:spPr bwMode="auto">
          <a:xfrm>
            <a:off x="61722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D52A07C-923F-4276-80D4-A4EF9ECDFE4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1905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990600" y="2941638"/>
            <a:ext cx="7162800" cy="3078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A19285C-A0A5-454A-9B5A-F63947A2379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Arial" charset="0"/>
        </a:defRPr>
      </a:lvl2pPr>
      <a:lvl3pPr algn="ctr" rtl="0" fontAlgn="base">
        <a:spcBef>
          <a:spcPct val="0"/>
        </a:spcBef>
        <a:spcAft>
          <a:spcPct val="0"/>
        </a:spcAft>
        <a:defRPr sz="4000">
          <a:solidFill>
            <a:schemeClr val="tx2"/>
          </a:solidFill>
          <a:latin typeface="Arial" charset="0"/>
        </a:defRPr>
      </a:lvl3pPr>
      <a:lvl4pPr algn="ctr" rtl="0" fontAlgn="base">
        <a:spcBef>
          <a:spcPct val="0"/>
        </a:spcBef>
        <a:spcAft>
          <a:spcPct val="0"/>
        </a:spcAft>
        <a:defRPr sz="4000">
          <a:solidFill>
            <a:schemeClr val="tx2"/>
          </a:solidFill>
          <a:latin typeface="Arial" charset="0"/>
        </a:defRPr>
      </a:lvl4pPr>
      <a:lvl5pPr algn="ctr" rtl="0" fontAlgn="base">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42853"/>
            <a:ext cx="7772400" cy="1643074"/>
          </a:xfrm>
        </p:spPr>
        <p:txBody>
          <a:bodyPr/>
          <a:lstStyle/>
          <a:p>
            <a:r>
              <a:rPr lang="en-US" sz="7200" b="1" dirty="0" smtClean="0"/>
              <a:t>United Nations</a:t>
            </a:r>
            <a:endParaRPr lang="ru-RU" sz="7200" dirty="0"/>
          </a:p>
        </p:txBody>
      </p:sp>
      <p:pic>
        <p:nvPicPr>
          <p:cNvPr id="6" name="Picture 6" descr="http://www.sem40.ru/uploads/oon_flag.png"/>
          <p:cNvPicPr>
            <a:picLocks noChangeAspect="1" noChangeArrowheads="1"/>
          </p:cNvPicPr>
          <p:nvPr/>
        </p:nvPicPr>
        <p:blipFill>
          <a:blip r:embed="rId2"/>
          <a:srcRect/>
          <a:stretch>
            <a:fillRect/>
          </a:stretch>
        </p:blipFill>
        <p:spPr bwMode="auto">
          <a:xfrm>
            <a:off x="1785918" y="1523999"/>
            <a:ext cx="5334000" cy="53340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3643314"/>
          </a:xfrm>
        </p:spPr>
        <p:txBody>
          <a:bodyPr/>
          <a:lstStyle/>
          <a:p>
            <a:r>
              <a:rPr lang="en-US" b="1" dirty="0" smtClean="0"/>
              <a:t>The United Nations</a:t>
            </a:r>
            <a:r>
              <a:rPr lang="ru-RU" b="1" dirty="0" smtClean="0"/>
              <a:t> </a:t>
            </a:r>
            <a:r>
              <a:rPr lang="en-US" b="1" dirty="0" smtClean="0"/>
              <a:t>is an international organization created to maintain and strengthen international peace and security, development of cooperation between states. </a:t>
            </a:r>
            <a:endParaRPr lang="en-US" b="1" dirty="0"/>
          </a:p>
          <a:p>
            <a:r>
              <a:rPr lang="en-US" b="1" dirty="0" smtClean="0"/>
              <a:t>"The UN is the supporting structure of the international system of collective security, the main element of the modern diplomacy</a:t>
            </a:r>
            <a:endParaRPr lang="ru-RU" b="1" dirty="0"/>
          </a:p>
        </p:txBody>
      </p:sp>
      <p:pic>
        <p:nvPicPr>
          <p:cNvPr id="16386" name="Picture 2" descr="http://skylineru.net/wp-content/uploads/2013/08/112414.jpg"/>
          <p:cNvPicPr>
            <a:picLocks noChangeAspect="1" noChangeArrowheads="1"/>
          </p:cNvPicPr>
          <p:nvPr/>
        </p:nvPicPr>
        <p:blipFill>
          <a:blip r:embed="rId2" cstate="print"/>
          <a:srcRect/>
          <a:stretch>
            <a:fillRect/>
          </a:stretch>
        </p:blipFill>
        <p:spPr bwMode="auto">
          <a:xfrm>
            <a:off x="1785918" y="3687072"/>
            <a:ext cx="5072097" cy="317092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4525963"/>
          </a:xfrm>
        </p:spPr>
        <p:txBody>
          <a:bodyPr/>
          <a:lstStyle/>
          <a:p>
            <a:r>
              <a:rPr lang="en-US" b="1" dirty="0" smtClean="0"/>
              <a:t>The name "United Nations" was first used in the UN Declaration, signed </a:t>
            </a:r>
            <a:r>
              <a:rPr lang="en-US" sz="2800" b="1" dirty="0" smtClean="0"/>
              <a:t>on January 1, 1942.</a:t>
            </a:r>
            <a:endParaRPr lang="en-US" b="1" dirty="0" smtClean="0"/>
          </a:p>
          <a:p>
            <a:r>
              <a:rPr lang="en-US" b="1" dirty="0" smtClean="0"/>
              <a:t>The UN Charter was approved by the San Francisco Conference, held from April to June 1945, and signed on 26 June 1945 by the representatives of 50 states. </a:t>
            </a:r>
            <a:endParaRPr lang="en-US" b="1" dirty="0"/>
          </a:p>
          <a:p>
            <a:r>
              <a:rPr lang="en-US" b="1" dirty="0" smtClean="0"/>
              <a:t>The date of entry into force of the Charter (24 October) is celebrated as UNs Day.</a:t>
            </a:r>
            <a:endParaRPr lang="ru-RU" b="1" dirty="0"/>
          </a:p>
        </p:txBody>
      </p:sp>
      <p:pic>
        <p:nvPicPr>
          <p:cNvPr id="118788" name="Picture 4" descr="http://politcom.org.ua/wp-content/uploads/b06c3e853daeafdb52f7db0dd872a059_0.jpg"/>
          <p:cNvPicPr>
            <a:picLocks noChangeAspect="1" noChangeArrowheads="1"/>
          </p:cNvPicPr>
          <p:nvPr/>
        </p:nvPicPr>
        <p:blipFill>
          <a:blip r:embed="rId2"/>
          <a:srcRect/>
          <a:stretch>
            <a:fillRect/>
          </a:stretch>
        </p:blipFill>
        <p:spPr bwMode="auto">
          <a:xfrm>
            <a:off x="5715008" y="4134340"/>
            <a:ext cx="2714611" cy="2723660"/>
          </a:xfrm>
          <a:prstGeom prst="rect">
            <a:avLst/>
          </a:prstGeom>
          <a:noFill/>
        </p:spPr>
      </p:pic>
      <p:pic>
        <p:nvPicPr>
          <p:cNvPr id="118790" name="Picture 6" descr="http://24daily.net/wp-content/uploads/2014/03/111.jpeg"/>
          <p:cNvPicPr>
            <a:picLocks noChangeAspect="1" noChangeArrowheads="1"/>
          </p:cNvPicPr>
          <p:nvPr/>
        </p:nvPicPr>
        <p:blipFill>
          <a:blip r:embed="rId3"/>
          <a:srcRect/>
          <a:stretch>
            <a:fillRect/>
          </a:stretch>
        </p:blipFill>
        <p:spPr bwMode="auto">
          <a:xfrm>
            <a:off x="357158" y="4143380"/>
            <a:ext cx="4537293" cy="271462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2984"/>
          </a:xfrm>
        </p:spPr>
        <p:txBody>
          <a:bodyPr/>
          <a:lstStyle/>
          <a:p>
            <a:r>
              <a:rPr lang="en-US" sz="5400" b="1" dirty="0" smtClean="0"/>
              <a:t>The members of UN</a:t>
            </a:r>
            <a:endParaRPr lang="ru-RU" sz="5400" b="1" dirty="0"/>
          </a:p>
        </p:txBody>
      </p:sp>
      <p:pic>
        <p:nvPicPr>
          <p:cNvPr id="119810" name="Picture 2" descr="File:United Nations Members.svg"/>
          <p:cNvPicPr>
            <a:picLocks noChangeAspect="1" noChangeArrowheads="1"/>
          </p:cNvPicPr>
          <p:nvPr/>
        </p:nvPicPr>
        <p:blipFill>
          <a:blip r:embed="rId2"/>
          <a:srcRect l="3307" r="5197"/>
          <a:stretch>
            <a:fillRect/>
          </a:stretch>
        </p:blipFill>
        <p:spPr bwMode="auto">
          <a:xfrm>
            <a:off x="0" y="1369685"/>
            <a:ext cx="9144000" cy="507195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2071678"/>
          </a:xfrm>
        </p:spPr>
        <p:txBody>
          <a:bodyPr/>
          <a:lstStyle/>
          <a:p>
            <a:r>
              <a:rPr lang="en-US" b="1" dirty="0" smtClean="0"/>
              <a:t>UN got the Nobel Peace Prize (2001), the award was "For contribution to creating a more organized world and peace throughout the world".</a:t>
            </a:r>
            <a:endParaRPr lang="ru-RU" b="1" dirty="0"/>
          </a:p>
        </p:txBody>
      </p:sp>
      <p:pic>
        <p:nvPicPr>
          <p:cNvPr id="120836" name="Picture 4" descr="http://arabpress.net.ua/sites/default/files/field/image/barack_obama_chairs_a_united_nations_security_council_meeting.jpg"/>
          <p:cNvPicPr>
            <a:picLocks noChangeAspect="1" noChangeArrowheads="1"/>
          </p:cNvPicPr>
          <p:nvPr/>
        </p:nvPicPr>
        <p:blipFill>
          <a:blip r:embed="rId2" cstate="print"/>
          <a:srcRect/>
          <a:stretch>
            <a:fillRect/>
          </a:stretch>
        </p:blipFill>
        <p:spPr bwMode="auto">
          <a:xfrm>
            <a:off x="785786" y="1952591"/>
            <a:ext cx="7358114" cy="490540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3000371"/>
          </a:xfrm>
        </p:spPr>
        <p:txBody>
          <a:bodyPr/>
          <a:lstStyle/>
          <a:p>
            <a:r>
              <a:rPr lang="en-US" sz="2800" b="1" dirty="0" smtClean="0"/>
              <a:t>General Assembly considers the principles of cooperation in the field of international peace; elects the members of the UN Security Council, coordinates international cooperation in the  social, cultural and humanitarian spheres.</a:t>
            </a:r>
            <a:endParaRPr lang="ru-RU" sz="2800" b="1" dirty="0"/>
          </a:p>
        </p:txBody>
      </p:sp>
      <p:pic>
        <p:nvPicPr>
          <p:cNvPr id="121858" name="Picture 2" descr="http://antivirus.ua/sites/default/files/UN_General_Assembly_hall.jpg"/>
          <p:cNvPicPr>
            <a:picLocks noChangeAspect="1" noChangeArrowheads="1"/>
          </p:cNvPicPr>
          <p:nvPr/>
        </p:nvPicPr>
        <p:blipFill>
          <a:blip r:embed="rId2" cstate="print"/>
          <a:srcRect/>
          <a:stretch>
            <a:fillRect/>
          </a:stretch>
        </p:blipFill>
        <p:spPr bwMode="auto">
          <a:xfrm>
            <a:off x="785786" y="2285992"/>
            <a:ext cx="7368236" cy="457200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2500306"/>
          </a:xfrm>
        </p:spPr>
        <p:txBody>
          <a:bodyPr/>
          <a:lstStyle/>
          <a:p>
            <a:r>
              <a:rPr lang="en-US" sz="2800" b="1" dirty="0" smtClean="0"/>
              <a:t>The Security Council has the primary responsibility for maintaining international peace and security. The five permanent members of the Security Council (Russia, USA, UK, France, China) have veto power </a:t>
            </a:r>
            <a:r>
              <a:rPr lang="en-US" b="1" dirty="0" smtClean="0"/>
              <a:t>.</a:t>
            </a:r>
            <a:r>
              <a:rPr lang="en-US" dirty="0" smtClean="0"/>
              <a:t/>
            </a:r>
            <a:br>
              <a:rPr lang="en-US" dirty="0" smtClean="0"/>
            </a:br>
            <a:endParaRPr lang="ru-RU" dirty="0"/>
          </a:p>
        </p:txBody>
      </p:sp>
      <p:pic>
        <p:nvPicPr>
          <p:cNvPr id="4" name="Picture 2" descr="http://dic.academic.ru/pictures/wiki/files/85/United_Nations_Security_Council.jpg"/>
          <p:cNvPicPr>
            <a:picLocks noChangeAspect="1" noChangeArrowheads="1"/>
          </p:cNvPicPr>
          <p:nvPr/>
        </p:nvPicPr>
        <p:blipFill>
          <a:blip r:embed="rId2"/>
          <a:srcRect/>
          <a:stretch>
            <a:fillRect/>
          </a:stretch>
        </p:blipFill>
        <p:spPr bwMode="auto">
          <a:xfrm>
            <a:off x="0" y="2269613"/>
            <a:ext cx="9144000" cy="458838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3000372"/>
          </a:xfrm>
        </p:spPr>
        <p:txBody>
          <a:bodyPr/>
          <a:lstStyle/>
          <a:p>
            <a:r>
              <a:rPr lang="en-US" b="1" dirty="0" smtClean="0"/>
              <a:t>The principal judicial organ of the UN is the International Court of Justice. The Court is composed of 15 independent judges acting not as representatives of the state. They can not engage in any other occupation of a professional nature. </a:t>
            </a:r>
            <a:r>
              <a:rPr lang="en-US" dirty="0" smtClean="0"/>
              <a:t/>
            </a:r>
            <a:br>
              <a:rPr lang="en-US" dirty="0" smtClean="0"/>
            </a:br>
            <a:endParaRPr lang="en-US" dirty="0" smtClean="0"/>
          </a:p>
          <a:p>
            <a:endParaRPr lang="ru-RU" dirty="0"/>
          </a:p>
        </p:txBody>
      </p:sp>
      <p:pic>
        <p:nvPicPr>
          <p:cNvPr id="123906" name="Picture 2" descr="File:International Court of Justice.jpg"/>
          <p:cNvPicPr>
            <a:picLocks noChangeAspect="1" noChangeArrowheads="1"/>
          </p:cNvPicPr>
          <p:nvPr/>
        </p:nvPicPr>
        <p:blipFill>
          <a:blip r:embed="rId2"/>
          <a:srcRect t="1978" b="13849"/>
          <a:stretch>
            <a:fillRect/>
          </a:stretch>
        </p:blipFill>
        <p:spPr bwMode="auto">
          <a:xfrm>
            <a:off x="1437524" y="3004499"/>
            <a:ext cx="6134872" cy="3853502"/>
          </a:xfrm>
          <a:prstGeom prst="rect">
            <a:avLst/>
          </a:prstGeom>
          <a:noFill/>
        </p:spPr>
      </p:pic>
    </p:spTree>
  </p:cSld>
  <p:clrMapOvr>
    <a:masterClrMapping/>
  </p:clrMapOvr>
</p:sld>
</file>

<file path=ppt/theme/theme1.xml><?xml version="1.0" encoding="utf-8"?>
<a:theme xmlns:a="http://schemas.openxmlformats.org/drawingml/2006/main" name="146">
  <a:themeElements>
    <a:clrScheme name="squar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square beve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quar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quar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quar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quar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quar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quar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quar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quar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quar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quar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quar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quar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quar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quar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quar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quar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lormaster">
  <a:themeElements>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1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2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3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4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5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6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7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8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146</Template>
  <TotalTime>72</TotalTime>
  <Words>264</Words>
  <Application>Microsoft Office PowerPoint</Application>
  <PresentationFormat>Экран (4:3)</PresentationFormat>
  <Paragraphs>11</Paragraphs>
  <Slides>8</Slides>
  <Notes>0</Notes>
  <HiddenSlides>0</HiddenSlides>
  <MMClips>0</MMClips>
  <ScaleCrop>false</ScaleCrop>
  <HeadingPairs>
    <vt:vector size="6" baseType="variant">
      <vt:variant>
        <vt:lpstr>Использованные шрифты</vt:lpstr>
      </vt:variant>
      <vt:variant>
        <vt:i4>1</vt:i4>
      </vt:variant>
      <vt:variant>
        <vt:lpstr>Тема</vt:lpstr>
      </vt:variant>
      <vt:variant>
        <vt:i4>9</vt:i4>
      </vt:variant>
      <vt:variant>
        <vt:lpstr>Заголовки слайдов</vt:lpstr>
      </vt:variant>
      <vt:variant>
        <vt:i4>8</vt:i4>
      </vt:variant>
    </vt:vector>
  </HeadingPairs>
  <TitlesOfParts>
    <vt:vector size="18" baseType="lpstr">
      <vt:lpstr>Arial</vt:lpstr>
      <vt:lpstr>146</vt:lpstr>
      <vt:lpstr>1_colormaster</vt:lpstr>
      <vt:lpstr>2_colormaster</vt:lpstr>
      <vt:lpstr>3_colormaster</vt:lpstr>
      <vt:lpstr>4_colormaster</vt:lpstr>
      <vt:lpstr>5_colormaster</vt:lpstr>
      <vt:lpstr>6_colormaster</vt:lpstr>
      <vt:lpstr>7_colormaster</vt:lpstr>
      <vt:lpstr>8_colormaster</vt:lpstr>
      <vt:lpstr>United Nations</vt:lpstr>
      <vt:lpstr>Слайд 2</vt:lpstr>
      <vt:lpstr>Слайд 3</vt:lpstr>
      <vt:lpstr>The members of UN</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Nations</dc:title>
  <dc:creator>Olya</dc:creator>
  <cp:lastModifiedBy>Olya</cp:lastModifiedBy>
  <cp:revision>8</cp:revision>
  <dcterms:created xsi:type="dcterms:W3CDTF">2014-03-18T16:28:58Z</dcterms:created>
  <dcterms:modified xsi:type="dcterms:W3CDTF">2014-03-18T17:41:13Z</dcterms:modified>
</cp:coreProperties>
</file>