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6" r:id="rId3"/>
    <p:sldId id="257" r:id="rId4"/>
    <p:sldId id="258" r:id="rId5"/>
    <p:sldId id="264" r:id="rId6"/>
    <p:sldId id="262" r:id="rId7"/>
    <p:sldId id="265" r:id="rId8"/>
    <p:sldId id="263" r:id="rId9"/>
    <p:sldId id="259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3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7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5;&#1086;&#1083;&#1100;&#1079;&#1086;&#1074;&#1072;&#1090;&#1077;&#1083;&#1100;\Downloads\&#1063;&#1072;&#1081;&#1082;&#1086;&#1074;&#1089;&#1082;&#1080;&#1081;%20-%20&#1050;&#1083;&#1072;&#1089;&#1089;&#1080;&#1095;&#1077;&#1089;&#1082;&#1072;&#1103;%20&#1052;&#1091;&#1079;&#1099;&#1082;&#1072;,%20%5b&#1089;%20&#1089;&#1072;&#1081;&#1090;&#1072;%20www.ololo.fm%5d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2964-1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2000263"/>
          </a:xfrm>
        </p:spPr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</a:rPr>
              <a:t>Дари Українського Полісся</a:t>
            </a:r>
            <a:endParaRPr lang="uk-UA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Чайковский - Классическая Музыка, [с сайта 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786446" y="285728"/>
            <a:ext cx="3357554" cy="6357982"/>
          </a:xfrm>
        </p:spPr>
        <p:txBody>
          <a:bodyPr>
            <a:normAutofit/>
          </a:bodyPr>
          <a:lstStyle/>
          <a:p>
            <a:r>
              <a:rPr lang="uk-UA" dirty="0" smtClean="0"/>
              <a:t>Трав’яниста рослинність у сосново-дубових лісах представлена більшою кількістю видів. З найбільш цікавих рослин, що цвітуть навесні, можна вказати на фіалки, конвалію, купину, копитняк, жовтяницю.</a:t>
            </a:r>
            <a:endParaRPr lang="uk-UA" dirty="0"/>
          </a:p>
        </p:txBody>
      </p:sp>
      <p:pic>
        <p:nvPicPr>
          <p:cNvPr id="7" name="Содержимое 6" descr="images (1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02551" y="4572008"/>
            <a:ext cx="2712083" cy="1962151"/>
          </a:xfrm>
        </p:spPr>
      </p:pic>
      <p:pic>
        <p:nvPicPr>
          <p:cNvPr id="8" name="Рисунок 7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412" y="4643446"/>
            <a:ext cx="2834079" cy="1885951"/>
          </a:xfrm>
          <a:prstGeom prst="rect">
            <a:avLst/>
          </a:prstGeom>
        </p:spPr>
      </p:pic>
      <p:pic>
        <p:nvPicPr>
          <p:cNvPr id="9" name="Рисунок 8" descr="images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85728"/>
            <a:ext cx="2833689" cy="1885691"/>
          </a:xfrm>
          <a:prstGeom prst="rect">
            <a:avLst/>
          </a:prstGeom>
        </p:spPr>
      </p:pic>
      <p:pic>
        <p:nvPicPr>
          <p:cNvPr id="10" name="Рисунок 9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7318" y="214290"/>
            <a:ext cx="2724849" cy="1928826"/>
          </a:xfrm>
          <a:prstGeom prst="rect">
            <a:avLst/>
          </a:prstGeom>
        </p:spPr>
      </p:pic>
      <p:pic>
        <p:nvPicPr>
          <p:cNvPr id="11" name="Рисунок 10" descr="загруженное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0166" y="2357430"/>
            <a:ext cx="3000396" cy="1996627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285729"/>
            <a:ext cx="8329642" cy="2214577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Досить звичними в сосново-дубових лісах є папороті — орляк, </a:t>
            </a:r>
            <a:r>
              <a:rPr lang="uk-UA" dirty="0" err="1" smtClean="0"/>
              <a:t>дріоптеріс</a:t>
            </a:r>
            <a:r>
              <a:rPr lang="uk-UA" dirty="0" smtClean="0"/>
              <a:t>. Урочисто виглядають ліси, де росте орляк. Розсічена пластинка листка у нього дуже широка, виразної форми, черешок довгий. Не менш гарно виглядає і </a:t>
            </a:r>
            <a:r>
              <a:rPr lang="uk-UA" dirty="0" err="1" smtClean="0"/>
              <a:t>дріоптеріс</a:t>
            </a:r>
            <a:r>
              <a:rPr lang="uk-UA" dirty="0" smtClean="0"/>
              <a:t>, який має великі довгасті пірчасті листки. Висушені кореневища цієї папороті використовуються як глистогінний засіб.</a:t>
            </a:r>
            <a:endParaRPr lang="uk-UA" dirty="0"/>
          </a:p>
        </p:txBody>
      </p:sp>
      <p:pic>
        <p:nvPicPr>
          <p:cNvPr id="7" name="Содержимое 6" descr="загруженное (1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86380" y="2714620"/>
            <a:ext cx="3500462" cy="3500462"/>
          </a:xfrm>
        </p:spPr>
      </p:pic>
      <p:pic>
        <p:nvPicPr>
          <p:cNvPr id="8" name="Рисунок 7" descr="загруженное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928934"/>
            <a:ext cx="4616144" cy="3071834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57158" y="428604"/>
            <a:ext cx="4138642" cy="5697559"/>
          </a:xfrm>
        </p:spPr>
        <p:txBody>
          <a:bodyPr/>
          <a:lstStyle/>
          <a:p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трав´янистих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 тут </a:t>
            </a:r>
            <a:r>
              <a:rPr lang="ru-RU" dirty="0" err="1" smtClean="0"/>
              <a:t>зустрічаються</a:t>
            </a:r>
            <a:r>
              <a:rPr lang="ru-RU" dirty="0" smtClean="0"/>
              <a:t> </a:t>
            </a:r>
            <a:r>
              <a:rPr lang="ru-RU" dirty="0" err="1" smtClean="0"/>
              <a:t>півники</a:t>
            </a:r>
            <a:r>
              <a:rPr lang="ru-RU" dirty="0" smtClean="0"/>
              <a:t> </a:t>
            </a:r>
            <a:r>
              <a:rPr lang="ru-RU" dirty="0" err="1" smtClean="0"/>
              <a:t>сибірські</a:t>
            </a:r>
            <a:r>
              <a:rPr lang="ru-RU" dirty="0" smtClean="0"/>
              <a:t>, чина </a:t>
            </a:r>
            <a:r>
              <a:rPr lang="ru-RU" dirty="0" err="1" smtClean="0"/>
              <a:t>болотна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7" name="Содержимое 6" descr="1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7752" y="428604"/>
            <a:ext cx="4038600" cy="3648202"/>
          </a:xfrm>
        </p:spPr>
      </p:pic>
      <p:pic>
        <p:nvPicPr>
          <p:cNvPr id="8" name="Рисунок 7" descr="20640_684dde29-300x2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071810"/>
            <a:ext cx="4286280" cy="321471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ages (2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358346" cy="7009727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642910" y="3357562"/>
            <a:ext cx="5072098" cy="3786214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Тваринний світ Українського Полісся багатий і різноманітний. Особливо цінними є мисливські тварини</a:t>
            </a:r>
            <a:r>
              <a:rPr lang="uk-UA" sz="3200" b="1" dirty="0" smtClean="0"/>
              <a:t>.</a:t>
            </a:r>
            <a:endParaRPr lang="uk-UA" sz="3200" b="1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71472" y="857232"/>
            <a:ext cx="3924328" cy="5268931"/>
          </a:xfrm>
        </p:spPr>
        <p:txBody>
          <a:bodyPr/>
          <a:lstStyle/>
          <a:p>
            <a:r>
              <a:rPr lang="uk-UA" dirty="0" smtClean="0"/>
              <a:t>Досить велика чисельність </a:t>
            </a:r>
            <a:r>
              <a:rPr lang="uk-UA" i="1" dirty="0" smtClean="0"/>
              <a:t>зайця-русака.</a:t>
            </a:r>
            <a:endParaRPr lang="uk-UA" dirty="0"/>
          </a:p>
        </p:txBody>
      </p:sp>
      <p:pic>
        <p:nvPicPr>
          <p:cNvPr id="7" name="Содержимое 6" descr="zajk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5720" y="3286124"/>
            <a:ext cx="5214942" cy="3295843"/>
          </a:xfrm>
        </p:spPr>
      </p:pic>
      <p:pic>
        <p:nvPicPr>
          <p:cNvPr id="8" name="Рисунок 7" descr="загруженное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571480"/>
            <a:ext cx="3913215" cy="4857784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2500306"/>
            <a:ext cx="4143372" cy="4357694"/>
          </a:xfrm>
        </p:spPr>
        <p:txBody>
          <a:bodyPr>
            <a:normAutofit/>
          </a:bodyPr>
          <a:lstStyle/>
          <a:p>
            <a:r>
              <a:rPr lang="uk-UA" dirty="0" smtClean="0"/>
              <a:t>У Рівненській, Чернігівській і Сумській областях поширені </a:t>
            </a:r>
            <a:r>
              <a:rPr lang="uk-UA" i="1" dirty="0" smtClean="0"/>
              <a:t>лось європейський, козуля європейська, </a:t>
            </a:r>
            <a:r>
              <a:rPr lang="uk-UA" dirty="0" smtClean="0"/>
              <a:t>у Волинській, Чернігівській і Сумській областях — </a:t>
            </a:r>
            <a:r>
              <a:rPr lang="uk-UA" i="1" dirty="0" smtClean="0"/>
              <a:t>дика свиня,</a:t>
            </a:r>
            <a:endParaRPr lang="uk-UA" dirty="0"/>
          </a:p>
        </p:txBody>
      </p:sp>
      <p:pic>
        <p:nvPicPr>
          <p:cNvPr id="7" name="Содержимое 6" descr="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00562" y="3897847"/>
            <a:ext cx="4429156" cy="2960153"/>
          </a:xfrm>
        </p:spPr>
      </p:pic>
      <p:pic>
        <p:nvPicPr>
          <p:cNvPr id="8" name="Рисунок 7" descr="f1e5d2c66b6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0"/>
            <a:ext cx="3482359" cy="3683818"/>
          </a:xfrm>
          <a:prstGeom prst="rect">
            <a:avLst/>
          </a:prstGeom>
        </p:spPr>
      </p:pic>
      <p:pic>
        <p:nvPicPr>
          <p:cNvPr id="9" name="Рисунок 8" descr="загруженное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0"/>
            <a:ext cx="3643338" cy="2424476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357818" y="357166"/>
            <a:ext cx="3786182" cy="3357586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На Волині та Сумщині — </a:t>
            </a:r>
            <a:r>
              <a:rPr lang="uk-UA" i="1" dirty="0" smtClean="0"/>
              <a:t>лисиця, </a:t>
            </a:r>
            <a:r>
              <a:rPr lang="uk-UA" dirty="0" smtClean="0"/>
              <a:t>на Київщині і Житомирщині </a:t>
            </a:r>
            <a:r>
              <a:rPr lang="uk-UA" dirty="0" err="1" smtClean="0"/>
              <a:t>—</a:t>
            </a:r>
            <a:r>
              <a:rPr lang="uk-UA" i="1" dirty="0" err="1" smtClean="0"/>
              <a:t>куниця</a:t>
            </a:r>
            <a:r>
              <a:rPr lang="uk-UA" i="1" dirty="0" smtClean="0"/>
              <a:t>, </a:t>
            </a:r>
            <a:r>
              <a:rPr lang="uk-UA" dirty="0" smtClean="0"/>
              <a:t>у заплавах річок Чернігівського Полісся — </a:t>
            </a:r>
            <a:r>
              <a:rPr lang="uk-UA" i="1" dirty="0" smtClean="0"/>
              <a:t>бобри </a:t>
            </a:r>
            <a:r>
              <a:rPr lang="uk-UA" dirty="0" smtClean="0"/>
              <a:t>і </a:t>
            </a:r>
            <a:r>
              <a:rPr lang="uk-UA" i="1" dirty="0" smtClean="0"/>
              <a:t>норка звичайна, </a:t>
            </a:r>
            <a:r>
              <a:rPr lang="uk-UA" dirty="0" smtClean="0"/>
              <a:t>повсюдно </a:t>
            </a:r>
            <a:r>
              <a:rPr lang="uk-UA" dirty="0" err="1" smtClean="0"/>
              <a:t>—</a:t>
            </a:r>
            <a:r>
              <a:rPr lang="uk-UA" i="1" dirty="0" err="1" smtClean="0"/>
              <a:t>борсуки</a:t>
            </a:r>
            <a:r>
              <a:rPr lang="uk-UA" i="1" dirty="0" smtClean="0"/>
              <a:t>, горностаї, вовки,</a:t>
            </a:r>
            <a:endParaRPr lang="uk-UA" dirty="0"/>
          </a:p>
        </p:txBody>
      </p:sp>
      <p:pic>
        <p:nvPicPr>
          <p:cNvPr id="8" name="Содержимое 7" descr="23271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86380" y="3786190"/>
            <a:ext cx="3579891" cy="2500330"/>
          </a:xfrm>
        </p:spPr>
      </p:pic>
      <p:pic>
        <p:nvPicPr>
          <p:cNvPr id="9" name="Рисунок 8" descr="61296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571480"/>
            <a:ext cx="2786082" cy="2089562"/>
          </a:xfrm>
          <a:prstGeom prst="rect">
            <a:avLst/>
          </a:prstGeom>
        </p:spPr>
      </p:pic>
      <p:pic>
        <p:nvPicPr>
          <p:cNvPr id="10" name="Рисунок 9" descr="XdZXmhiyHY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071802" cy="2303852"/>
          </a:xfrm>
          <a:prstGeom prst="rect">
            <a:avLst/>
          </a:prstGeom>
        </p:spPr>
      </p:pic>
      <p:pic>
        <p:nvPicPr>
          <p:cNvPr id="11" name="Рисунок 10" descr="загруженное (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36" y="5072074"/>
            <a:ext cx="2857500" cy="1600200"/>
          </a:xfrm>
          <a:prstGeom prst="rect">
            <a:avLst/>
          </a:prstGeom>
        </p:spPr>
      </p:pic>
      <p:pic>
        <p:nvPicPr>
          <p:cNvPr id="12" name="Рисунок 11" descr="загруженное (6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72" y="4714875"/>
            <a:ext cx="2143125" cy="2143125"/>
          </a:xfrm>
          <a:prstGeom prst="rect">
            <a:avLst/>
          </a:prstGeom>
        </p:spPr>
      </p:pic>
      <p:pic>
        <p:nvPicPr>
          <p:cNvPr id="13" name="Рисунок 12" descr="загруженное (7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488" y="2928934"/>
            <a:ext cx="2600325" cy="1762125"/>
          </a:xfrm>
          <a:prstGeom prst="rect">
            <a:avLst/>
          </a:prstGeom>
        </p:spPr>
      </p:pic>
      <p:pic>
        <p:nvPicPr>
          <p:cNvPr id="14" name="Рисунок 13" descr="загруженное (8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158" y="2500306"/>
            <a:ext cx="2609850" cy="17526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214291"/>
            <a:ext cx="4000528" cy="5000659"/>
          </a:xfrm>
        </p:spPr>
        <p:txBody>
          <a:bodyPr/>
          <a:lstStyle/>
          <a:p>
            <a:r>
              <a:rPr lang="uk-UA" dirty="0" smtClean="0"/>
              <a:t>Н</a:t>
            </a:r>
            <a:r>
              <a:rPr lang="ru-RU" dirty="0" smtClean="0"/>
              <a:t>а </a:t>
            </a:r>
            <a:r>
              <a:rPr lang="ru-RU" dirty="0" err="1" smtClean="0"/>
              <a:t>крайньому</a:t>
            </a:r>
            <a:r>
              <a:rPr lang="ru-RU" dirty="0" smtClean="0"/>
              <a:t> </a:t>
            </a:r>
            <a:r>
              <a:rPr lang="ru-RU" dirty="0" err="1" smtClean="0"/>
              <a:t>північному</a:t>
            </a:r>
            <a:r>
              <a:rPr lang="ru-RU" dirty="0" smtClean="0"/>
              <a:t> </a:t>
            </a:r>
            <a:r>
              <a:rPr lang="ru-RU" dirty="0" err="1" smtClean="0"/>
              <a:t>сході</a:t>
            </a:r>
            <a:r>
              <a:rPr lang="ru-RU" dirty="0" smtClean="0"/>
              <a:t> — </a:t>
            </a:r>
            <a:r>
              <a:rPr lang="ru-RU" i="1" dirty="0" err="1" smtClean="0"/>
              <a:t>бурий</a:t>
            </a:r>
            <a:r>
              <a:rPr lang="ru-RU" i="1" dirty="0" smtClean="0"/>
              <a:t> </a:t>
            </a:r>
            <a:r>
              <a:rPr lang="ru-RU" i="1" dirty="0" err="1" smtClean="0"/>
              <a:t>ведмідь</a:t>
            </a:r>
            <a:r>
              <a:rPr lang="ru-RU" i="1" dirty="0" smtClean="0"/>
              <a:t>, </a:t>
            </a:r>
            <a:r>
              <a:rPr lang="ru-RU" dirty="0" smtClean="0"/>
              <a:t>на </a:t>
            </a:r>
            <a:r>
              <a:rPr lang="ru-RU" dirty="0" err="1" smtClean="0"/>
              <a:t>півдні</a:t>
            </a:r>
            <a:r>
              <a:rPr lang="ru-RU" dirty="0" smtClean="0"/>
              <a:t> </a:t>
            </a:r>
            <a:r>
              <a:rPr lang="ru-RU" dirty="0" err="1" smtClean="0"/>
              <a:t>Волинського</a:t>
            </a:r>
            <a:r>
              <a:rPr lang="ru-RU" dirty="0" smtClean="0"/>
              <a:t> </a:t>
            </a:r>
            <a:r>
              <a:rPr lang="ru-RU" dirty="0" err="1" smtClean="0"/>
              <a:t>Полісся</a:t>
            </a:r>
            <a:r>
              <a:rPr lang="ru-RU" dirty="0" smtClean="0"/>
              <a:t> — </a:t>
            </a:r>
            <a:r>
              <a:rPr lang="ru-RU" i="1" dirty="0" err="1" smtClean="0"/>
              <a:t>лісовий</a:t>
            </a:r>
            <a:r>
              <a:rPr lang="ru-RU" i="1" dirty="0" smtClean="0"/>
              <a:t> </a:t>
            </a:r>
            <a:r>
              <a:rPr lang="ru-RU" i="1" dirty="0" err="1" smtClean="0"/>
              <a:t>кіт</a:t>
            </a:r>
            <a:r>
              <a:rPr lang="ru-RU" i="1" dirty="0" smtClean="0"/>
              <a:t>, 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півночі</a:t>
            </a:r>
            <a:r>
              <a:rPr lang="ru-RU" dirty="0" smtClean="0"/>
              <a:t> — </a:t>
            </a:r>
            <a:r>
              <a:rPr lang="ru-RU" i="1" dirty="0" err="1" smtClean="0"/>
              <a:t>рись</a:t>
            </a:r>
            <a:r>
              <a:rPr lang="ru-RU" i="1" dirty="0" smtClean="0"/>
              <a:t>.</a:t>
            </a:r>
            <a:endParaRPr lang="uk-UA" dirty="0"/>
          </a:p>
        </p:txBody>
      </p:sp>
      <p:pic>
        <p:nvPicPr>
          <p:cNvPr id="5" name="Содержимое 4" descr="5327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57686" y="3500438"/>
            <a:ext cx="3741990" cy="3143272"/>
          </a:xfrm>
        </p:spPr>
      </p:pic>
      <p:pic>
        <p:nvPicPr>
          <p:cNvPr id="6" name="Рисунок 5" descr="kit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-1"/>
            <a:ext cx="3000396" cy="3158311"/>
          </a:xfrm>
          <a:prstGeom prst="rect">
            <a:avLst/>
          </a:prstGeom>
        </p:spPr>
      </p:pic>
      <p:pic>
        <p:nvPicPr>
          <p:cNvPr id="7" name="Рисунок 6" descr="ry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3143248"/>
            <a:ext cx="2428892" cy="3643338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57818" y="214290"/>
            <a:ext cx="3357586" cy="6429419"/>
          </a:xfrm>
        </p:spPr>
        <p:txBody>
          <a:bodyPr/>
          <a:lstStyle/>
          <a:p>
            <a:r>
              <a:rPr lang="uk-UA" dirty="0" smtClean="0"/>
              <a:t>Українське Полісся, особливо Волинське і Чернігівське — важливі райони акліматизації ондатри. На півночі Сумщини і заході Чернігівщини поширений </a:t>
            </a:r>
            <a:r>
              <a:rPr lang="uk-UA" i="1" dirty="0" smtClean="0"/>
              <a:t>заєць-біляк, </a:t>
            </a:r>
            <a:r>
              <a:rPr lang="uk-UA" dirty="0" smtClean="0"/>
              <a:t>повсюдно — </a:t>
            </a:r>
            <a:r>
              <a:rPr lang="uk-UA" i="1" dirty="0" err="1" smtClean="0"/>
              <a:t>єнотовидний</a:t>
            </a:r>
            <a:r>
              <a:rPr lang="uk-UA" i="1" dirty="0" smtClean="0"/>
              <a:t> собака.</a:t>
            </a:r>
            <a:endParaRPr lang="uk-UA" dirty="0"/>
          </a:p>
        </p:txBody>
      </p:sp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0"/>
            <a:ext cx="4143356" cy="2071678"/>
          </a:xfrm>
          <a:prstGeom prst="rect">
            <a:avLst/>
          </a:prstGeom>
        </p:spPr>
      </p:pic>
      <p:pic>
        <p:nvPicPr>
          <p:cNvPr id="5" name="Содержимое 4" descr="images (1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85720" y="1857364"/>
            <a:ext cx="3857652" cy="2531584"/>
          </a:xfrm>
        </p:spPr>
      </p:pic>
      <p:pic>
        <p:nvPicPr>
          <p:cNvPr id="7" name="Рисунок 6" descr="загруженно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166" y="4104660"/>
            <a:ext cx="3571900" cy="275334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3500438"/>
            <a:ext cx="4214842" cy="3143272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Українське Полісся — головний в Україні регіон розмноження таких цінних мисливсько-промислових птахів, як </a:t>
            </a:r>
            <a:r>
              <a:rPr lang="uk-UA" i="1" dirty="0" smtClean="0"/>
              <a:t>тетерев, глухар, рябчик, лебідь-шипун </a:t>
            </a:r>
            <a:r>
              <a:rPr lang="uk-UA" dirty="0" smtClean="0"/>
              <a:t>та ін.</a:t>
            </a:r>
            <a:endParaRPr lang="uk-UA" dirty="0"/>
          </a:p>
        </p:txBody>
      </p:sp>
      <p:pic>
        <p:nvPicPr>
          <p:cNvPr id="5" name="Содержимое 4" descr="6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8596" y="214290"/>
            <a:ext cx="3686172" cy="3071810"/>
          </a:xfrm>
        </p:spPr>
      </p:pic>
      <p:pic>
        <p:nvPicPr>
          <p:cNvPr id="8" name="Рисунок 7" descr="загруженное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0"/>
            <a:ext cx="3214710" cy="2429723"/>
          </a:xfrm>
          <a:prstGeom prst="rect">
            <a:avLst/>
          </a:prstGeom>
        </p:spPr>
      </p:pic>
      <p:pic>
        <p:nvPicPr>
          <p:cNvPr id="6" name="Рисунок 5" descr="a-43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2143116"/>
            <a:ext cx="3314700" cy="2667000"/>
          </a:xfrm>
          <a:prstGeom prst="rect">
            <a:avLst/>
          </a:prstGeom>
        </p:spPr>
      </p:pic>
      <p:pic>
        <p:nvPicPr>
          <p:cNvPr id="7" name="Рисунок 6" descr="kavkazskij_teterev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4695785"/>
            <a:ext cx="3075361" cy="2162215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3uRoHvbHin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84821" cy="6858000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0" y="4071942"/>
            <a:ext cx="5857884" cy="278605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b="1" i="1" dirty="0" smtClean="0">
                <a:solidFill>
                  <a:srgbClr val="FFFF00"/>
                </a:solidFill>
              </a:rPr>
              <a:t>Овіяний легендами і славою поліський край…</a:t>
            </a:r>
            <a:endParaRPr lang="uk-UA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uk-UA" b="1" i="1" dirty="0" smtClean="0">
                <a:solidFill>
                  <a:srgbClr val="FFFF00"/>
                </a:solidFill>
              </a:rPr>
              <a:t>Край казкової природи та багатих корисних копалин.</a:t>
            </a:r>
            <a:endParaRPr lang="uk-UA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uk-UA" b="1" i="1" dirty="0" smtClean="0">
                <a:solidFill>
                  <a:srgbClr val="FFFF00"/>
                </a:solidFill>
              </a:rPr>
              <a:t>Мальовнича природа, багатство озер і рік, казкові ліси -  неоціненне  багатство поліщуків</a:t>
            </a:r>
            <a:endParaRPr lang="uk-UA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285728"/>
            <a:ext cx="8215370" cy="5840435"/>
          </a:xfrm>
        </p:spPr>
        <p:txBody>
          <a:bodyPr/>
          <a:lstStyle/>
          <a:p>
            <a:r>
              <a:rPr lang="ru-RU" dirty="0" smtClean="0"/>
              <a:t>З </a:t>
            </a:r>
            <a:r>
              <a:rPr lang="ru-RU" dirty="0" err="1" smtClean="0"/>
              <a:t>рідкісних</a:t>
            </a:r>
            <a:r>
              <a:rPr lang="ru-RU" dirty="0" smtClean="0"/>
              <a:t> </a:t>
            </a:r>
            <a:r>
              <a:rPr lang="ru-RU" dirty="0" err="1" smtClean="0"/>
              <a:t>птахів</a:t>
            </a:r>
            <a:r>
              <a:rPr lang="ru-RU" dirty="0" smtClean="0"/>
              <a:t> тут </a:t>
            </a:r>
            <a:r>
              <a:rPr lang="ru-RU" dirty="0" err="1" smtClean="0"/>
              <a:t>трапляються</a:t>
            </a:r>
            <a:r>
              <a:rPr lang="ru-RU" dirty="0" smtClean="0"/>
              <a:t> </a:t>
            </a:r>
            <a:r>
              <a:rPr lang="ru-RU" i="1" dirty="0" smtClean="0"/>
              <a:t>журавель </a:t>
            </a:r>
            <a:r>
              <a:rPr lang="ru-RU" i="1" dirty="0" err="1" smtClean="0"/>
              <a:t>сірий</a:t>
            </a:r>
            <a:r>
              <a:rPr lang="ru-RU" i="1" dirty="0" smtClean="0"/>
              <a:t>, </a:t>
            </a:r>
            <a:r>
              <a:rPr lang="ru-RU" i="1" dirty="0" err="1" smtClean="0"/>
              <a:t>лелека</a:t>
            </a:r>
            <a:r>
              <a:rPr lang="ru-RU" i="1" dirty="0" smtClean="0"/>
              <a:t> </a:t>
            </a:r>
            <a:r>
              <a:rPr lang="ru-RU" i="1" dirty="0" err="1" smtClean="0"/>
              <a:t>чорний</a:t>
            </a:r>
            <a:r>
              <a:rPr lang="ru-RU" i="1" dirty="0" smtClean="0"/>
              <a:t> </a:t>
            </a:r>
            <a:r>
              <a:rPr lang="ru-RU" dirty="0" smtClean="0"/>
              <a:t>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5" name="Содержимое 4" descr="загруженное (2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1785926"/>
            <a:ext cx="4572000" cy="3357586"/>
          </a:xfrm>
        </p:spPr>
      </p:pic>
      <p:pic>
        <p:nvPicPr>
          <p:cNvPr id="6" name="Рисунок 5" descr="загруженное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785926"/>
            <a:ext cx="5045553" cy="3357586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285729"/>
            <a:ext cx="3786214" cy="3714776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Полісся є основним в Україні регіоном, де водяться </a:t>
            </a:r>
            <a:r>
              <a:rPr lang="uk-UA" i="1" dirty="0" smtClean="0"/>
              <a:t>польова </a:t>
            </a:r>
            <a:r>
              <a:rPr lang="uk-UA" dirty="0" smtClean="0"/>
              <a:t>і </a:t>
            </a:r>
            <a:r>
              <a:rPr lang="uk-UA" i="1" dirty="0" smtClean="0"/>
              <a:t>лісова миші, полівка сіра, полівка лісова, </a:t>
            </a:r>
            <a:r>
              <a:rPr lang="uk-UA" dirty="0" smtClean="0"/>
              <a:t>які завдають великої шкоди сільському господарству.</a:t>
            </a:r>
            <a:endParaRPr lang="uk-UA" dirty="0"/>
          </a:p>
        </p:txBody>
      </p:sp>
      <p:pic>
        <p:nvPicPr>
          <p:cNvPr id="5" name="Содержимое 4" descr="528292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00562" y="3647178"/>
            <a:ext cx="3352824" cy="3210822"/>
          </a:xfrm>
        </p:spPr>
      </p:pic>
      <p:pic>
        <p:nvPicPr>
          <p:cNvPr id="6" name="Рисунок 5" descr="загруженное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214289"/>
            <a:ext cx="3500462" cy="3202551"/>
          </a:xfrm>
          <a:prstGeom prst="rect">
            <a:avLst/>
          </a:prstGeom>
        </p:spPr>
      </p:pic>
      <p:pic>
        <p:nvPicPr>
          <p:cNvPr id="7" name="Рисунок 6" descr="загруженное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3857628"/>
            <a:ext cx="3653179" cy="2786082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836017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488"/>
            <a:ext cx="3286038" cy="25688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8258204" cy="5840435"/>
          </a:xfrm>
        </p:spPr>
        <p:txBody>
          <a:bodyPr/>
          <a:lstStyle/>
          <a:p>
            <a:r>
              <a:rPr lang="ru-RU" dirty="0" err="1" smtClean="0"/>
              <a:t>Шкодять</a:t>
            </a:r>
            <a:r>
              <a:rPr lang="ru-RU" dirty="0" smtClean="0"/>
              <a:t> </a:t>
            </a:r>
            <a:r>
              <a:rPr lang="ru-RU" dirty="0" err="1" smtClean="0"/>
              <a:t>рослинам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тваринам</a:t>
            </a:r>
            <a:r>
              <a:rPr lang="ru-RU" dirty="0" smtClean="0"/>
              <a:t> </a:t>
            </a:r>
            <a:r>
              <a:rPr lang="ru-RU" i="1" dirty="0" err="1" smtClean="0"/>
              <a:t>квіткогриз</a:t>
            </a:r>
            <a:r>
              <a:rPr lang="ru-RU" i="1" dirty="0" smtClean="0"/>
              <a:t> </a:t>
            </a:r>
            <a:r>
              <a:rPr lang="ru-RU" i="1" dirty="0" err="1" smtClean="0"/>
              <a:t>яблуневий</a:t>
            </a:r>
            <a:r>
              <a:rPr lang="ru-RU" i="1" dirty="0" smtClean="0"/>
              <a:t>, </a:t>
            </a:r>
            <a:r>
              <a:rPr lang="ru-RU" i="1" dirty="0" err="1" smtClean="0"/>
              <a:t>короїд-топограф</a:t>
            </a:r>
            <a:r>
              <a:rPr lang="ru-RU" i="1" dirty="0" smtClean="0"/>
              <a:t>, </a:t>
            </a:r>
            <a:r>
              <a:rPr lang="ru-RU" i="1" dirty="0" err="1" smtClean="0"/>
              <a:t>шовкопряди</a:t>
            </a:r>
            <a:r>
              <a:rPr lang="ru-RU" i="1" dirty="0" smtClean="0"/>
              <a:t>, </a:t>
            </a:r>
            <a:r>
              <a:rPr lang="ru-RU" i="1" dirty="0" err="1" smtClean="0"/>
              <a:t>комарі</a:t>
            </a:r>
            <a:r>
              <a:rPr lang="ru-RU" i="1" dirty="0" smtClean="0"/>
              <a:t>, </a:t>
            </a:r>
            <a:r>
              <a:rPr lang="ru-RU" i="1" dirty="0" err="1" smtClean="0"/>
              <a:t>гедзі</a:t>
            </a:r>
            <a:r>
              <a:rPr lang="ru-RU" i="1" dirty="0" smtClean="0"/>
              <a:t> </a:t>
            </a:r>
            <a:r>
              <a:rPr lang="ru-RU" dirty="0" smtClean="0"/>
              <a:t>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5" name="Содержимое 4" descr="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72132" y="4387723"/>
            <a:ext cx="3286148" cy="2470277"/>
          </a:xfrm>
        </p:spPr>
      </p:pic>
      <p:pic>
        <p:nvPicPr>
          <p:cNvPr id="8" name="Рисунок 7" descr="guk-390x27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2643182"/>
            <a:ext cx="3307186" cy="2357430"/>
          </a:xfrm>
          <a:prstGeom prst="rect">
            <a:avLst/>
          </a:prstGeom>
        </p:spPr>
      </p:pic>
      <p:pic>
        <p:nvPicPr>
          <p:cNvPr id="9" name="Рисунок 8" descr="загруженное (6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8" y="2000240"/>
            <a:ext cx="3143272" cy="2065255"/>
          </a:xfrm>
          <a:prstGeom prst="rect">
            <a:avLst/>
          </a:prstGeom>
        </p:spPr>
      </p:pic>
      <p:pic>
        <p:nvPicPr>
          <p:cNvPr id="6" name="Рисунок 5" descr="28265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96" y="4360795"/>
            <a:ext cx="3357586" cy="2497205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14282" y="285728"/>
            <a:ext cx="3357586" cy="6572272"/>
          </a:xfrm>
        </p:spPr>
        <p:txBody>
          <a:bodyPr>
            <a:normAutofit/>
          </a:bodyPr>
          <a:lstStyle/>
          <a:p>
            <a:r>
              <a:rPr lang="ru-RU" dirty="0" smtClean="0"/>
              <a:t>Сама </a:t>
            </a:r>
            <a:r>
              <a:rPr lang="ru-RU" dirty="0" err="1" smtClean="0"/>
              <a:t>назва</a:t>
            </a:r>
            <a:r>
              <a:rPr lang="ru-RU" dirty="0" smtClean="0"/>
              <a:t> — </a:t>
            </a:r>
            <a:r>
              <a:rPr lang="ru-RU" dirty="0" err="1" smtClean="0"/>
              <a:t>Полісся</a:t>
            </a:r>
            <a:r>
              <a:rPr lang="ru-RU" dirty="0" smtClean="0"/>
              <a:t> </a:t>
            </a:r>
            <a:r>
              <a:rPr lang="ru-RU" dirty="0" err="1" smtClean="0"/>
              <a:t>свідчить</a:t>
            </a:r>
            <a:r>
              <a:rPr lang="ru-RU" dirty="0" smtClean="0"/>
              <a:t> про те, </a:t>
            </a:r>
            <a:r>
              <a:rPr lang="ru-RU" dirty="0" err="1" smtClean="0"/>
              <a:t>що</a:t>
            </a:r>
            <a:r>
              <a:rPr lang="ru-RU" dirty="0" smtClean="0"/>
              <a:t> тут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лісів</a:t>
            </a:r>
            <a:r>
              <a:rPr lang="ru-RU" dirty="0" smtClean="0"/>
              <a:t>: ними </a:t>
            </a:r>
            <a:r>
              <a:rPr lang="ru-RU" dirty="0" err="1" smtClean="0"/>
              <a:t>покрита</a:t>
            </a:r>
            <a:r>
              <a:rPr lang="ru-RU" dirty="0" smtClean="0"/>
              <a:t> </a:t>
            </a:r>
            <a:r>
              <a:rPr lang="ru-RU" dirty="0" err="1" smtClean="0"/>
              <a:t>четверта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. </a:t>
            </a:r>
            <a:r>
              <a:rPr lang="ru-RU" dirty="0" err="1" smtClean="0"/>
              <a:t>Крім</a:t>
            </a:r>
            <a:r>
              <a:rPr lang="ru-RU" dirty="0" smtClean="0"/>
              <a:t> того, в </a:t>
            </a:r>
            <a:r>
              <a:rPr lang="ru-RU" dirty="0" err="1" smtClean="0"/>
              <a:t>Поліссі</a:t>
            </a:r>
            <a:r>
              <a:rPr lang="ru-RU" dirty="0" smtClean="0"/>
              <a:t> </a:t>
            </a:r>
            <a:r>
              <a:rPr lang="ru-RU" dirty="0" err="1" smtClean="0"/>
              <a:t>значні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зайняті</a:t>
            </a:r>
            <a:r>
              <a:rPr lang="ru-RU" dirty="0" smtClean="0"/>
              <a:t> лучною </a:t>
            </a:r>
            <a:r>
              <a:rPr lang="ru-RU" dirty="0" err="1" smtClean="0"/>
              <a:t>рослинністю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рослинністю</a:t>
            </a:r>
            <a:r>
              <a:rPr lang="ru-RU" dirty="0" smtClean="0"/>
              <a:t> </a:t>
            </a:r>
            <a:r>
              <a:rPr lang="ru-RU" dirty="0" err="1" smtClean="0"/>
              <a:t>боліт</a:t>
            </a:r>
            <a:r>
              <a:rPr lang="ru-RU" dirty="0" smtClean="0"/>
              <a:t>(7%).</a:t>
            </a:r>
            <a:endParaRPr lang="uk-UA" dirty="0"/>
          </a:p>
        </p:txBody>
      </p:sp>
      <p:pic>
        <p:nvPicPr>
          <p:cNvPr id="7" name="Содержимое 6" descr="da0fa91f433f3966c9bf044fbe54907b_600x100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14810" y="357166"/>
            <a:ext cx="4214842" cy="3161132"/>
          </a:xfrm>
        </p:spPr>
      </p:pic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3714752"/>
            <a:ext cx="4460906" cy="285752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643438" y="285728"/>
            <a:ext cx="4214842" cy="6286544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Серед лісів Полісся зустрічаються чисті соснові ліси, сосново-дубові, вільхові, березові, ялинові.</a:t>
            </a:r>
          </a:p>
          <a:p>
            <a:r>
              <a:rPr lang="uk-UA" dirty="0" smtClean="0"/>
              <a:t>Чисті соснові ліси, або бори, займають у Поліссі значні площі. Найчастіше вони ростуть по берегах річок на піску з малою кількістю поживних речовин Дерева ростуть не густо, кущів майже немає, а трав часто нема зовсім, є лише ті, що пристосувалися до таких умов.</a:t>
            </a:r>
          </a:p>
          <a:p>
            <a:endParaRPr lang="uk-UA" dirty="0"/>
          </a:p>
        </p:txBody>
      </p:sp>
      <p:pic>
        <p:nvPicPr>
          <p:cNvPr id="7" name="Содержимое 6" descr="images (1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5720" y="3500438"/>
            <a:ext cx="4148840" cy="2786082"/>
          </a:xfrm>
        </p:spPr>
      </p:pic>
      <p:pic>
        <p:nvPicPr>
          <p:cNvPr id="8" name="Рисунок 7" descr="загруженно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57166"/>
            <a:ext cx="3857652" cy="2889515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85720" y="214290"/>
            <a:ext cx="8501122" cy="5911873"/>
          </a:xfrm>
        </p:spPr>
        <p:txBody>
          <a:bodyPr>
            <a:normAutofit/>
          </a:bodyPr>
          <a:lstStyle/>
          <a:p>
            <a:r>
              <a:rPr lang="uk-UA" dirty="0" smtClean="0"/>
              <a:t>Найбільш поширені у</a:t>
            </a:r>
            <a:r>
              <a:rPr lang="en-US" dirty="0" smtClean="0"/>
              <a:t> </a:t>
            </a:r>
            <a:r>
              <a:rPr lang="uk-UA" dirty="0" smtClean="0"/>
              <a:t>Поліссі субори — сосново-дубові ліси. Вони ростуть на більш багатих ґрунтах. У них розвинутий підлісок, багато кущів, молодих дерев, земля майже суцільно вкрита трав’янистими рослинами. Основними лісоутворювальними породами в них є сосна і дуб.</a:t>
            </a:r>
            <a:endParaRPr lang="uk-UA" dirty="0"/>
          </a:p>
        </p:txBody>
      </p:sp>
      <p:pic>
        <p:nvPicPr>
          <p:cNvPr id="7" name="Содержимое 6" descr="images (1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5720" y="3000372"/>
            <a:ext cx="2621968" cy="3500462"/>
          </a:xfrm>
        </p:spPr>
      </p:pic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3000372"/>
            <a:ext cx="2621968" cy="3500462"/>
          </a:xfrm>
          <a:prstGeom prst="rect">
            <a:avLst/>
          </a:prstGeom>
        </p:spPr>
      </p:pic>
      <p:pic>
        <p:nvPicPr>
          <p:cNvPr id="9" name="Рисунок 8" descr="news-image-52cac076dfee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8" y="3286124"/>
            <a:ext cx="4286280" cy="2786082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28596" y="4214818"/>
            <a:ext cx="8286808" cy="2357454"/>
          </a:xfrm>
        </p:spPr>
        <p:txBody>
          <a:bodyPr>
            <a:normAutofit/>
          </a:bodyPr>
          <a:lstStyle/>
          <a:p>
            <a:r>
              <a:rPr lang="uk-UA" dirty="0" smtClean="0"/>
              <a:t>Вільхові ліси зустрічаються на Поліссі у заплавах річок, на понижених ділянках. Вони бувають чистими і мішаними з участю берези пухнастої, сосни, ялини. Підлісок таких лісів складається з калини, верби, чорної смородини.</a:t>
            </a:r>
            <a:endParaRPr lang="uk-UA" dirty="0"/>
          </a:p>
        </p:txBody>
      </p:sp>
      <p:pic>
        <p:nvPicPr>
          <p:cNvPr id="7" name="Содержимое 6" descr="25668-1u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4876" y="500042"/>
            <a:ext cx="4429124" cy="3326152"/>
          </a:xfrm>
        </p:spPr>
      </p:pic>
      <p:pic>
        <p:nvPicPr>
          <p:cNvPr id="8" name="Рисунок 7" descr="post-6657-0-85757600-1359546963_thum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501" y="500042"/>
            <a:ext cx="4476781" cy="3357586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85720" y="2214554"/>
            <a:ext cx="4210080" cy="3911609"/>
          </a:xfrm>
        </p:spPr>
        <p:txBody>
          <a:bodyPr/>
          <a:lstStyle/>
          <a:p>
            <a:r>
              <a:rPr lang="uk-UA" dirty="0" smtClean="0"/>
              <a:t>У підліску розповсюджені ліщина, верба козяча, бруслина, бузина, зрідка зустрічається рододендрон жовтий </a:t>
            </a:r>
            <a:endParaRPr lang="uk-UA" dirty="0"/>
          </a:p>
        </p:txBody>
      </p:sp>
      <p:pic>
        <p:nvPicPr>
          <p:cNvPr id="9" name="Рисунок 8" descr="загруженное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99" y="4857760"/>
            <a:ext cx="2714645" cy="1799928"/>
          </a:xfrm>
          <a:prstGeom prst="rect">
            <a:avLst/>
          </a:prstGeom>
        </p:spPr>
      </p:pic>
      <p:pic>
        <p:nvPicPr>
          <p:cNvPr id="10" name="Рисунок 9" descr="загруженное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85728"/>
            <a:ext cx="3071834" cy="2663956"/>
          </a:xfrm>
          <a:prstGeom prst="rect">
            <a:avLst/>
          </a:prstGeom>
        </p:spPr>
      </p:pic>
      <p:pic>
        <p:nvPicPr>
          <p:cNvPr id="11" name="Рисунок 10" descr="загруженно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214290"/>
            <a:ext cx="2643206" cy="1979853"/>
          </a:xfrm>
          <a:prstGeom prst="rect">
            <a:avLst/>
          </a:prstGeom>
        </p:spPr>
      </p:pic>
      <p:pic>
        <p:nvPicPr>
          <p:cNvPr id="7" name="Содержимое 6" descr="images (2).jp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5786446" y="2428868"/>
            <a:ext cx="3147323" cy="2357454"/>
          </a:xfrm>
        </p:spPr>
      </p:pic>
      <p:pic>
        <p:nvPicPr>
          <p:cNvPr id="8" name="Рисунок 7" descr="Salix_caprea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438" y="4429132"/>
            <a:ext cx="3000395" cy="2250296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57158" y="857232"/>
            <a:ext cx="4038600" cy="4525963"/>
          </a:xfrm>
        </p:spPr>
        <p:txBody>
          <a:bodyPr/>
          <a:lstStyle/>
          <a:p>
            <a:r>
              <a:rPr lang="uk-UA" dirty="0" smtClean="0"/>
              <a:t>Серед напівкущів найбільш цікаві — зіновать руська, чорниці, брусниця.</a:t>
            </a:r>
            <a:endParaRPr lang="uk-UA" dirty="0"/>
          </a:p>
        </p:txBody>
      </p:sp>
      <p:pic>
        <p:nvPicPr>
          <p:cNvPr id="7" name="Содержимое 6" descr="10804591_641de50f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4876" y="285727"/>
            <a:ext cx="3571900" cy="2678925"/>
          </a:xfrm>
        </p:spPr>
      </p:pic>
      <p:pic>
        <p:nvPicPr>
          <p:cNvPr id="8" name="Рисунок 7" descr="загруженное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500438"/>
            <a:ext cx="4074334" cy="2643206"/>
          </a:xfrm>
          <a:prstGeom prst="rect">
            <a:avLst/>
          </a:prstGeom>
        </p:spPr>
      </p:pic>
      <p:pic>
        <p:nvPicPr>
          <p:cNvPr id="9" name="Рисунок 8" descr="загруженное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3429000"/>
            <a:ext cx="3910310" cy="2928958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14282" y="357166"/>
            <a:ext cx="4214842" cy="5768997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З трав’янистих рослин у чистих соснових лісах Полісся звичайними є сон звичайний і </a:t>
            </a:r>
            <a:r>
              <a:rPr lang="uk-UA" sz="2000" dirty="0" err="1" smtClean="0"/>
              <a:t>чорніючий</a:t>
            </a:r>
            <a:r>
              <a:rPr lang="uk-UA" sz="2000" dirty="0" smtClean="0"/>
              <a:t>, котячі лапки, </a:t>
            </a:r>
            <a:r>
              <a:rPr lang="uk-UA" sz="2000" dirty="0" err="1" smtClean="0"/>
              <a:t>агалик-трава</a:t>
            </a:r>
            <a:r>
              <a:rPr lang="uk-UA" sz="2000" dirty="0" smtClean="0"/>
              <a:t>, чебрець, цмин пісковий, верес.</a:t>
            </a:r>
            <a:endParaRPr lang="uk-UA" sz="2000" dirty="0"/>
          </a:p>
        </p:txBody>
      </p:sp>
      <p:pic>
        <p:nvPicPr>
          <p:cNvPr id="7" name="Содержимое 6" descr="260px-Antennaria_dioic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54170" y="0"/>
            <a:ext cx="2389830" cy="3217079"/>
          </a:xfrm>
        </p:spPr>
      </p:pic>
      <p:pic>
        <p:nvPicPr>
          <p:cNvPr id="8" name="Рисунок 7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071678"/>
            <a:ext cx="1847850" cy="2466975"/>
          </a:xfrm>
          <a:prstGeom prst="rect">
            <a:avLst/>
          </a:prstGeom>
        </p:spPr>
      </p:pic>
      <p:pic>
        <p:nvPicPr>
          <p:cNvPr id="9" name="Рисунок 8" descr="pasqueflower-862x1024x768x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50" y="4680570"/>
            <a:ext cx="2857520" cy="2177430"/>
          </a:xfrm>
          <a:prstGeom prst="rect">
            <a:avLst/>
          </a:prstGeom>
        </p:spPr>
      </p:pic>
      <p:pic>
        <p:nvPicPr>
          <p:cNvPr id="10" name="Рисунок 9" descr="загруженное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6578" y="4000504"/>
            <a:ext cx="1847850" cy="2466975"/>
          </a:xfrm>
          <a:prstGeom prst="rect">
            <a:avLst/>
          </a:prstGeom>
        </p:spPr>
      </p:pic>
      <p:pic>
        <p:nvPicPr>
          <p:cNvPr id="11" name="Рисунок 10" descr="загруженное (4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9124" y="0"/>
            <a:ext cx="2247900" cy="2038350"/>
          </a:xfrm>
          <a:prstGeom prst="rect">
            <a:avLst/>
          </a:prstGeom>
        </p:spPr>
      </p:pic>
      <p:pic>
        <p:nvPicPr>
          <p:cNvPr id="12" name="Рисунок 11" descr="загруженное (5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7356" y="2214554"/>
            <a:ext cx="2466975" cy="1847850"/>
          </a:xfrm>
          <a:prstGeom prst="rect">
            <a:avLst/>
          </a:prstGeom>
        </p:spPr>
      </p:pic>
      <p:pic>
        <p:nvPicPr>
          <p:cNvPr id="13" name="Рисунок 12" descr="загруженное (6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20" y="4071942"/>
            <a:ext cx="1838325" cy="2486025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452</Words>
  <PresentationFormat>Экран (4:3)</PresentationFormat>
  <Paragraphs>25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Дари Українського Полісся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13</cp:revision>
  <dcterms:created xsi:type="dcterms:W3CDTF">2014-05-23T12:31:59Z</dcterms:created>
  <dcterms:modified xsi:type="dcterms:W3CDTF">2014-05-24T05:09:06Z</dcterms:modified>
</cp:coreProperties>
</file>