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632848" cy="252027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en-US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b="1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Павло</a:t>
            </a:r>
            <a:r>
              <a:rPr lang="en-US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spc="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</a:t>
            </a:r>
            <a:r>
              <a:rPr lang="en-US" b="1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агребельний</a:t>
            </a:r>
            <a:r>
              <a:rPr lang="en-US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–</a:t>
            </a:r>
            <a:br>
              <a:rPr lang="en-US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b="1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Патріарх</a:t>
            </a:r>
            <a:r>
              <a:rPr lang="en-US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української</a:t>
            </a:r>
            <a:r>
              <a:rPr lang="en-US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літератури</a:t>
            </a:r>
            <a:r>
              <a:rPr lang="en-US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en-US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(1924-2009)</a:t>
            </a:r>
            <a:endParaRPr lang="ru-RU" b="1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708920"/>
            <a:ext cx="4106913" cy="401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759951"/>
      </p:ext>
    </p:extLst>
  </p:cSld>
  <p:clrMapOvr>
    <a:masterClrMapping/>
  </p:clrMapOvr>
  <p:transition spd="slow" advTm="3746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321630"/>
            <a:ext cx="4680520" cy="53729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“</a:t>
            </a:r>
            <a:r>
              <a:rPr lang="en-US" dirty="0" err="1" smtClean="0"/>
              <a:t>Євпраксія</a:t>
            </a:r>
            <a:r>
              <a:rPr lang="en-US" dirty="0" smtClean="0"/>
              <a:t> “(1975 р.)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444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9440">
        <p:split orient="vert"/>
      </p:transition>
    </mc:Choice>
    <mc:Fallback>
      <p:transition spd="slow" advTm="1944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06" y="1981199"/>
            <a:ext cx="7249894" cy="467892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52400"/>
            <a:ext cx="8363272" cy="17644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“Л</a:t>
            </a:r>
            <a:r>
              <a:rPr lang="ru-RU" dirty="0" err="1" smtClean="0">
                <a:effectLst/>
              </a:rPr>
              <a:t>юдина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— це підсумок усього, що з нею було. Але людина — це й підсумок тих книг, які вона прочитала</a:t>
            </a:r>
            <a:r>
              <a:rPr lang="ru-RU" dirty="0" smtClean="0">
                <a:effectLst/>
              </a:rPr>
              <a:t>.</a:t>
            </a:r>
            <a:r>
              <a:rPr lang="en-US" dirty="0" smtClean="0">
                <a:effectLst/>
              </a:rPr>
              <a:t>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933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455"/>
    </mc:Choice>
    <mc:Fallback>
      <p:transition spd="slow" advTm="1645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404664"/>
            <a:ext cx="8388424" cy="1152128"/>
          </a:xfrm>
        </p:spPr>
        <p:txBody>
          <a:bodyPr>
            <a:normAutofit fontScale="90000"/>
          </a:bodyPr>
          <a:lstStyle/>
          <a:p>
            <a:r>
              <a:rPr lang="ru-RU" dirty="0"/>
              <a:t>“</a:t>
            </a:r>
            <a:r>
              <a:rPr lang="ru-RU" dirty="0" err="1"/>
              <a:t>Геній</a:t>
            </a:r>
            <a:r>
              <a:rPr lang="ru-RU" dirty="0"/>
              <a:t> ,як </a:t>
            </a:r>
            <a:r>
              <a:rPr lang="ru-RU" dirty="0" err="1"/>
              <a:t>істина</a:t>
            </a:r>
            <a:r>
              <a:rPr lang="ru-RU" dirty="0"/>
              <a:t> </a:t>
            </a:r>
            <a:r>
              <a:rPr lang="ru-RU" dirty="0" err="1"/>
              <a:t>сильніший</a:t>
            </a:r>
            <a:r>
              <a:rPr lang="ru-RU" dirty="0"/>
              <a:t> </a:t>
            </a:r>
            <a:r>
              <a:rPr lang="ru-RU" dirty="0" err="1"/>
              <a:t>деспотів</a:t>
            </a:r>
            <a:r>
              <a:rPr lang="ru-RU" dirty="0"/>
              <a:t>”</a:t>
            </a:r>
            <a:endParaRPr lang="en-US" dirty="0" smtClean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“</a:t>
            </a:r>
            <a:r>
              <a:rPr lang="ru-RU" dirty="0" err="1" smtClean="0">
                <a:solidFill>
                  <a:srgbClr val="000000"/>
                </a:solidFill>
                <a:latin typeface="Pt Sans"/>
              </a:rPr>
              <a:t>Що</a:t>
            </a:r>
            <a:r>
              <a:rPr lang="ru-RU" dirty="0" smtClean="0">
                <a:solidFill>
                  <a:srgbClr val="000000"/>
                </a:solidFill>
                <a:latin typeface="Pt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t Sans"/>
              </a:rPr>
              <a:t>суворіша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t Sans"/>
              </a:rPr>
              <a:t>істина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, то </a:t>
            </a:r>
            <a:r>
              <a:rPr lang="ru-RU" dirty="0" err="1">
                <a:solidFill>
                  <a:srgbClr val="000000"/>
                </a:solidFill>
                <a:latin typeface="Pt Sans"/>
              </a:rPr>
              <a:t>більше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t Sans"/>
              </a:rPr>
              <a:t>обурює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t Sans"/>
              </a:rPr>
              <a:t>проти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 себе той, </a:t>
            </a:r>
            <a:r>
              <a:rPr lang="ru-RU" dirty="0" err="1">
                <a:solidFill>
                  <a:srgbClr val="000000"/>
                </a:solidFill>
                <a:latin typeface="Pt Sans"/>
              </a:rPr>
              <a:t>хто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t Sans"/>
              </a:rPr>
              <a:t>її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t Sans"/>
              </a:rPr>
              <a:t>проповідує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Pt Sans"/>
              </a:rPr>
              <a:t>всій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t Sans"/>
              </a:rPr>
              <a:t>оголеності</a:t>
            </a:r>
            <a:r>
              <a:rPr lang="ru-RU" dirty="0" smtClean="0">
                <a:solidFill>
                  <a:srgbClr val="000000"/>
                </a:solidFill>
                <a:latin typeface="Pt Sans"/>
              </a:rPr>
              <a:t>.</a:t>
            </a:r>
            <a:r>
              <a:rPr lang="en-US" dirty="0" smtClean="0">
                <a:solidFill>
                  <a:srgbClr val="000000"/>
                </a:solidFill>
                <a:latin typeface="Pt Sans"/>
              </a:rPr>
              <a:t>”</a:t>
            </a:r>
            <a:endParaRPr lang="ru-RU" dirty="0">
              <a:solidFill>
                <a:srgbClr val="000000"/>
              </a:solidFill>
              <a:latin typeface="Pt Sans"/>
            </a:endParaRPr>
          </a:p>
          <a:p>
            <a:endParaRPr lang="en-US" dirty="0" smtClean="0">
              <a:solidFill>
                <a:srgbClr val="000000"/>
              </a:solidFill>
              <a:latin typeface="Pt San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Pt Sans"/>
              </a:rPr>
              <a:t>“</a:t>
            </a:r>
            <a:r>
              <a:rPr lang="ru-RU" dirty="0" err="1" smtClean="0">
                <a:solidFill>
                  <a:srgbClr val="000000"/>
                </a:solidFill>
                <a:latin typeface="Pt Sans"/>
              </a:rPr>
              <a:t>Світ</a:t>
            </a:r>
            <a:r>
              <a:rPr lang="ru-RU" dirty="0" smtClean="0">
                <a:solidFill>
                  <a:srgbClr val="000000"/>
                </a:solidFill>
                <a:latin typeface="Pt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t Sans"/>
              </a:rPr>
              <a:t>ніколи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Pt Sans"/>
              </a:rPr>
              <a:t>пробачає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t Sans"/>
              </a:rPr>
              <a:t>успіху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Pt Sans"/>
              </a:rPr>
              <a:t>“</a:t>
            </a:r>
            <a:endParaRPr lang="en-US" dirty="0" smtClean="0">
              <a:solidFill>
                <a:srgbClr val="000000"/>
              </a:solidFill>
              <a:latin typeface="Pt Sans"/>
            </a:endParaRPr>
          </a:p>
          <a:p>
            <a:endParaRPr lang="en-US" dirty="0" smtClean="0">
              <a:solidFill>
                <a:srgbClr val="000000"/>
              </a:solidFill>
              <a:latin typeface="Pt Sans"/>
            </a:endParaRPr>
          </a:p>
          <a:p>
            <a:endParaRPr lang="en-US" dirty="0">
              <a:solidFill>
                <a:srgbClr val="000000"/>
              </a:solidFill>
              <a:latin typeface="Pt San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Pt Sans"/>
              </a:rPr>
              <a:t>“</a:t>
            </a:r>
            <a:r>
              <a:rPr lang="en-US" dirty="0" err="1" smtClean="0">
                <a:solidFill>
                  <a:srgbClr val="000000"/>
                </a:solidFill>
                <a:latin typeface="Pt Sans"/>
              </a:rPr>
              <a:t>Від</a:t>
            </a:r>
            <a:r>
              <a:rPr lang="en-US" dirty="0" smtClean="0">
                <a:solidFill>
                  <a:srgbClr val="000000"/>
                </a:solidFill>
                <a:latin typeface="Pt San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t Sans"/>
              </a:rPr>
              <a:t>долі</a:t>
            </a:r>
            <a:r>
              <a:rPr lang="en-US" dirty="0" smtClean="0">
                <a:solidFill>
                  <a:srgbClr val="000000"/>
                </a:solidFill>
                <a:latin typeface="Pt San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t Sans"/>
              </a:rPr>
              <a:t>не</a:t>
            </a:r>
            <a:r>
              <a:rPr lang="en-US" dirty="0" smtClean="0">
                <a:solidFill>
                  <a:srgbClr val="000000"/>
                </a:solidFill>
                <a:latin typeface="Pt San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t Sans"/>
              </a:rPr>
              <a:t>тікають</a:t>
            </a:r>
            <a:r>
              <a:rPr lang="en-US" dirty="0" smtClean="0">
                <a:solidFill>
                  <a:srgbClr val="000000"/>
                </a:solidFill>
                <a:latin typeface="Pt Sans"/>
              </a:rPr>
              <a:t> ,</a:t>
            </a:r>
            <a:r>
              <a:rPr lang="en-US" dirty="0" err="1" smtClean="0">
                <a:solidFill>
                  <a:srgbClr val="000000"/>
                </a:solidFill>
                <a:latin typeface="Pt Sans"/>
              </a:rPr>
              <a:t>їй</a:t>
            </a:r>
            <a:r>
              <a:rPr lang="en-US" dirty="0" smtClean="0">
                <a:solidFill>
                  <a:srgbClr val="000000"/>
                </a:solidFill>
                <a:latin typeface="Pt San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t Sans"/>
              </a:rPr>
              <a:t>йдуть</a:t>
            </a:r>
            <a:r>
              <a:rPr lang="en-US" dirty="0" smtClean="0">
                <a:solidFill>
                  <a:srgbClr val="000000"/>
                </a:solidFill>
                <a:latin typeface="Pt San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t Sans"/>
              </a:rPr>
              <a:t>на</a:t>
            </a:r>
            <a:r>
              <a:rPr lang="en-US" dirty="0" smtClean="0">
                <a:solidFill>
                  <a:srgbClr val="000000"/>
                </a:solidFill>
                <a:latin typeface="Pt San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t Sans"/>
              </a:rPr>
              <a:t>зустріч</a:t>
            </a:r>
            <a:r>
              <a:rPr lang="en-US" dirty="0" smtClean="0">
                <a:solidFill>
                  <a:srgbClr val="000000"/>
                </a:solidFill>
                <a:latin typeface="Pt Sans"/>
              </a:rPr>
              <a:t> . </a:t>
            </a:r>
            <a:r>
              <a:rPr lang="en-US" dirty="0" err="1" smtClean="0">
                <a:solidFill>
                  <a:srgbClr val="000000"/>
                </a:solidFill>
                <a:latin typeface="Pt Sans"/>
              </a:rPr>
              <a:t>Все</a:t>
            </a:r>
            <a:r>
              <a:rPr lang="en-US" dirty="0" smtClean="0">
                <a:solidFill>
                  <a:srgbClr val="000000"/>
                </a:solidFill>
                <a:latin typeface="Pt San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t Sans"/>
              </a:rPr>
              <a:t>життя</a:t>
            </a:r>
            <a:r>
              <a:rPr lang="en-US" dirty="0" smtClean="0">
                <a:solidFill>
                  <a:srgbClr val="000000"/>
                </a:solidFill>
                <a:latin typeface="Pt Sans"/>
              </a:rPr>
              <a:t> “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Pt Sans"/>
            </a:endParaRP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Pt San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Pt Sans"/>
              </a:rPr>
              <a:t>“</a:t>
            </a:r>
            <a:r>
              <a:rPr lang="ru-RU" dirty="0" smtClean="0">
                <a:solidFill>
                  <a:srgbClr val="000000"/>
                </a:solidFill>
                <a:latin typeface="Pt San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t Sans"/>
              </a:rPr>
              <a:t>“</a:t>
            </a:r>
            <a:r>
              <a:rPr lang="ru-RU" dirty="0" smtClean="0">
                <a:solidFill>
                  <a:srgbClr val="000000"/>
                </a:solidFill>
                <a:latin typeface="Pt Sans"/>
              </a:rPr>
              <a:t>Але </a:t>
            </a:r>
            <a:r>
              <a:rPr lang="ru-RU" dirty="0" err="1">
                <a:solidFill>
                  <a:srgbClr val="000000"/>
                </a:solidFill>
                <a:latin typeface="Pt Sans"/>
              </a:rPr>
              <a:t>хто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t Sans"/>
              </a:rPr>
              <a:t>хоче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t Sans"/>
              </a:rPr>
              <a:t>жити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, повинен </a:t>
            </a:r>
            <a:r>
              <a:rPr lang="ru-RU" dirty="0" err="1">
                <a:solidFill>
                  <a:srgbClr val="000000"/>
                </a:solidFill>
                <a:latin typeface="Pt Sans"/>
              </a:rPr>
              <a:t>перемагати</a:t>
            </a:r>
            <a:r>
              <a:rPr lang="ru-RU" dirty="0" smtClean="0">
                <a:solidFill>
                  <a:srgbClr val="000000"/>
                </a:solidFill>
                <a:latin typeface="Pt Sans"/>
              </a:rPr>
              <a:t>.</a:t>
            </a:r>
            <a:r>
              <a:rPr lang="en-US" dirty="0" smtClean="0">
                <a:solidFill>
                  <a:srgbClr val="000000"/>
                </a:solidFill>
                <a:latin typeface="Pt Sans"/>
              </a:rPr>
              <a:t>”</a:t>
            </a:r>
            <a:endParaRPr lang="ru-RU" dirty="0">
              <a:solidFill>
                <a:srgbClr val="000000"/>
              </a:solidFill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1316884630"/>
      </p:ext>
    </p:extLst>
  </p:cSld>
  <p:clrMapOvr>
    <a:masterClrMapping/>
  </p:clrMapOvr>
  <p:transition spd="slow" advTm="20373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512839"/>
            <a:ext cx="3888432" cy="531290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Юлія</a:t>
            </a:r>
            <a:r>
              <a:rPr lang="en-US" dirty="0" smtClean="0"/>
              <a:t> ,</a:t>
            </a:r>
            <a:r>
              <a:rPr lang="en-US" dirty="0" err="1" smtClean="0"/>
              <a:t>або</a:t>
            </a:r>
            <a:r>
              <a:rPr lang="en-US" dirty="0" smtClean="0"/>
              <a:t> </a:t>
            </a:r>
            <a:r>
              <a:rPr lang="en-US" dirty="0" err="1" smtClean="0"/>
              <a:t>запрошення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самовбивства</a:t>
            </a:r>
            <a:r>
              <a:rPr lang="en-US" dirty="0" smtClean="0"/>
              <a:t>”(1994 р.)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84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8170">
        <p:split orient="vert"/>
      </p:transition>
    </mc:Choice>
    <mc:Fallback>
      <p:transition spd="slow" advTm="1817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541747"/>
            <a:ext cx="4032448" cy="505560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“ </a:t>
            </a:r>
            <a:r>
              <a:rPr lang="en-US" dirty="0" err="1" smtClean="0"/>
              <a:t>Зло</a:t>
            </a:r>
            <a:r>
              <a:rPr lang="en-US" dirty="0" smtClean="0"/>
              <a:t> ”(1980 р . 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416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412"/>
    </mc:Choice>
    <mc:Fallback>
      <p:transition spd="slow" advTm="1141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291340"/>
            <a:ext cx="3888432" cy="538077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“</a:t>
            </a:r>
            <a:r>
              <a:rPr lang="en-US" dirty="0" err="1" smtClean="0"/>
              <a:t>Роксолана</a:t>
            </a:r>
            <a:r>
              <a:rPr lang="en-US" dirty="0" smtClean="0"/>
              <a:t> “ (1980 р.)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157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226"/>
    </mc:Choice>
    <mc:Fallback>
      <p:transition spd="slow" advTm="2922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452569"/>
            <a:ext cx="4392488" cy="504573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“</a:t>
            </a:r>
            <a:r>
              <a:rPr lang="en-US" dirty="0" err="1" smtClean="0"/>
              <a:t>Розгін</a:t>
            </a:r>
            <a:r>
              <a:rPr lang="en-US" dirty="0" smtClean="0"/>
              <a:t>”(1974 р.)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759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316"/>
    </mc:Choice>
    <mc:Fallback>
      <p:transition spd="slow" advTm="2231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706" y="1340768"/>
            <a:ext cx="4398590" cy="543896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Тисячолітній</a:t>
            </a:r>
            <a:r>
              <a:rPr lang="en-US" dirty="0" smtClean="0"/>
              <a:t> </a:t>
            </a:r>
            <a:r>
              <a:rPr lang="en-US" dirty="0" err="1" smtClean="0"/>
              <a:t>Миколай</a:t>
            </a:r>
            <a:r>
              <a:rPr lang="en-US" dirty="0" smtClean="0"/>
              <a:t>”(1994 р.)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058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562">
        <p:split orient="vert"/>
      </p:transition>
    </mc:Choice>
    <mc:Fallback>
      <p:transition spd="slow" advTm="1356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33736"/>
            <a:ext cx="6120680" cy="51845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“</a:t>
            </a:r>
            <a:r>
              <a:rPr lang="en-US" dirty="0" err="1" smtClean="0"/>
              <a:t>Диво</a:t>
            </a:r>
            <a:r>
              <a:rPr lang="en-US" dirty="0" smtClean="0"/>
              <a:t> “ (1968 р.)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808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784"/>
    </mc:Choice>
    <mc:Fallback>
      <p:transition spd="slow" advTm="1378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Ангельська</a:t>
            </a:r>
            <a:r>
              <a:rPr lang="en-US" dirty="0" smtClean="0"/>
              <a:t> </a:t>
            </a:r>
            <a:r>
              <a:rPr lang="en-US" dirty="0" err="1" smtClean="0"/>
              <a:t>плоть</a:t>
            </a:r>
            <a:r>
              <a:rPr lang="en-US" dirty="0" smtClean="0"/>
              <a:t>”(1992 р. )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862" y="1556792"/>
            <a:ext cx="3169337" cy="5215824"/>
          </a:xfrm>
        </p:spPr>
      </p:pic>
    </p:spTree>
    <p:extLst>
      <p:ext uri="{BB962C8B-B14F-4D97-AF65-F5344CB8AC3E}">
        <p14:creationId xmlns:p14="http://schemas.microsoft.com/office/powerpoint/2010/main" val="1581795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713">
        <p:split orient="vert"/>
      </p:transition>
    </mc:Choice>
    <mc:Fallback>
      <p:transition spd="slow" advTm="971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241</TotalTime>
  <Words>151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 Павло Загребельний – Патріарх української літератури (1924-2009)</vt:lpstr>
      <vt:lpstr>“Геній ,як істина сильніший деспотів”</vt:lpstr>
      <vt:lpstr>“Юлія ,або запрошення до самовбивства”(1994 р.)</vt:lpstr>
      <vt:lpstr>                  “ Зло ”(1980 р . )</vt:lpstr>
      <vt:lpstr>                      “Роксолана “ (1980 р.)</vt:lpstr>
      <vt:lpstr>                           “Розгін”(1974 р.)</vt:lpstr>
      <vt:lpstr>“Тисячолітній Миколай”(1994 р.)</vt:lpstr>
      <vt:lpstr>           “Диво “ (1968 р.)</vt:lpstr>
      <vt:lpstr>“Ангельська плоть”(1992 р. )</vt:lpstr>
      <vt:lpstr>                  “Євпраксія “(1975 р.)</vt:lpstr>
      <vt:lpstr>“Людина — це підсумок усього, що з нею було. Але людина — це й підсумок тих книг, які вона прочитала.”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Павло загребельний – Патріарх української літератури</dc:title>
  <dc:creator>Мар'яна</dc:creator>
  <cp:lastModifiedBy>Мар'яна</cp:lastModifiedBy>
  <cp:revision>15</cp:revision>
  <dcterms:created xsi:type="dcterms:W3CDTF">2014-09-08T17:55:00Z</dcterms:created>
  <dcterms:modified xsi:type="dcterms:W3CDTF">2014-09-17T15:14:05Z</dcterms:modified>
</cp:coreProperties>
</file>